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303" r:id="rId3"/>
    <p:sldId id="315" r:id="rId4"/>
    <p:sldId id="317" r:id="rId5"/>
    <p:sldId id="305" r:id="rId6"/>
    <p:sldId id="318" r:id="rId7"/>
    <p:sldId id="319" r:id="rId8"/>
    <p:sldId id="320" r:id="rId9"/>
    <p:sldId id="321" r:id="rId10"/>
    <p:sldId id="322" r:id="rId11"/>
    <p:sldId id="324" r:id="rId12"/>
    <p:sldId id="326" r:id="rId13"/>
    <p:sldId id="327" r:id="rId14"/>
    <p:sldId id="316" r:id="rId15"/>
    <p:sldId id="257" r:id="rId16"/>
    <p:sldId id="265" r:id="rId17"/>
    <p:sldId id="287" r:id="rId18"/>
    <p:sldId id="284" r:id="rId19"/>
    <p:sldId id="300" r:id="rId20"/>
    <p:sldId id="297" r:id="rId21"/>
    <p:sldId id="298" r:id="rId22"/>
    <p:sldId id="299" r:id="rId23"/>
    <p:sldId id="294" r:id="rId24"/>
    <p:sldId id="295" r:id="rId25"/>
    <p:sldId id="311" r:id="rId26"/>
    <p:sldId id="289" r:id="rId27"/>
    <p:sldId id="308" r:id="rId28"/>
    <p:sldId id="309" r:id="rId29"/>
    <p:sldId id="312" r:id="rId30"/>
    <p:sldId id="313" r:id="rId31"/>
    <p:sldId id="314" r:id="rId32"/>
    <p:sldId id="323" r:id="rId3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10"/>
    <p:restoredTop sz="89013" autoAdjust="0"/>
  </p:normalViewPr>
  <p:slideViewPr>
    <p:cSldViewPr>
      <p:cViewPr varScale="1">
        <p:scale>
          <a:sx n="71" d="100"/>
          <a:sy n="71" d="100"/>
        </p:scale>
        <p:origin x="184" y="7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18</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25</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5C2D2-6B26-524B-9D2D-333D6C4F3CE5}" type="slidenum">
              <a:rPr lang="en-US"/>
              <a:pPr/>
              <a:t>26</a:t>
            </a:fld>
            <a:endParaRPr lang="en-US"/>
          </a:p>
        </p:txBody>
      </p:sp>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29</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30</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31</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15</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16</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17</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795638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9"/>
            <a:ext cx="82296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extLst>
      <p:ext uri="{BB962C8B-B14F-4D97-AF65-F5344CB8AC3E}">
        <p14:creationId xmlns:p14="http://schemas.microsoft.com/office/powerpoint/2010/main" val="1589113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1"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4"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8869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rashblossom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a:spcBef>
                <a:spcPts val="0"/>
              </a:spcBef>
              <a:buNone/>
            </a:pPr>
            <a:r>
              <a:rPr lang="en-GB"/>
              <a:t>Winograd Schema</a:t>
            </a:r>
          </a:p>
        </p:txBody>
      </p:sp>
      <p:sp>
        <p:nvSpPr>
          <p:cNvPr id="83" name="Shape 83"/>
          <p:cNvSpPr txBox="1"/>
          <p:nvPr/>
        </p:nvSpPr>
        <p:spPr>
          <a:xfrm>
            <a:off x="467544" y="1417833"/>
            <a:ext cx="8208912" cy="1661963"/>
          </a:xfrm>
          <a:prstGeom prst="rect">
            <a:avLst/>
          </a:prstGeom>
          <a:noFill/>
          <a:ln>
            <a:noFill/>
          </a:ln>
        </p:spPr>
        <p:txBody>
          <a:bodyPr wrap="square" lIns="91425" tIns="91425" rIns="91425" bIns="91425" anchor="t" anchorCtr="0">
            <a:spAutoFit/>
          </a:bodyPr>
          <a:lstStyle/>
          <a:p>
            <a:pPr lvl="0" rtl="0">
              <a:spcBef>
                <a:spcPts val="0"/>
              </a:spcBef>
              <a:buClr>
                <a:schemeClr val="dk1"/>
              </a:buClr>
              <a:buSzPct val="78571"/>
              <a:buFont typeface="Arial"/>
              <a:buNone/>
            </a:pPr>
            <a:r>
              <a:rPr lang="en-GB" dirty="0"/>
              <a:t>The town councillors refused to give the angry demonstrators a permit because they feared violence.</a:t>
            </a:r>
          </a:p>
          <a:p>
            <a:pPr lvl="0" rtl="0">
              <a:spcBef>
                <a:spcPts val="0"/>
              </a:spcBef>
              <a:buNone/>
            </a:pPr>
            <a:endParaRPr dirty="0"/>
          </a:p>
          <a:p>
            <a:pPr lvl="0">
              <a:spcBef>
                <a:spcPts val="0"/>
              </a:spcBef>
              <a:buNone/>
            </a:pPr>
            <a:r>
              <a:rPr lang="en-GB" dirty="0"/>
              <a:t>Who feared violence?</a:t>
            </a:r>
          </a:p>
        </p:txBody>
      </p:sp>
      <p:sp>
        <p:nvSpPr>
          <p:cNvPr id="84" name="Shape 84"/>
          <p:cNvSpPr txBox="1"/>
          <p:nvPr/>
        </p:nvSpPr>
        <p:spPr>
          <a:xfrm>
            <a:off x="4211960" y="2564904"/>
            <a:ext cx="4450552" cy="553968"/>
          </a:xfrm>
          <a:prstGeom prst="rect">
            <a:avLst/>
          </a:prstGeom>
          <a:noFill/>
          <a:ln>
            <a:noFill/>
          </a:ln>
        </p:spPr>
        <p:txBody>
          <a:bodyPr wrap="square" lIns="91425" tIns="91425" rIns="91425" bIns="91425" anchor="t" anchorCtr="0">
            <a:spAutoFit/>
          </a:bodyPr>
          <a:lstStyle/>
          <a:p>
            <a:pPr>
              <a:spcBef>
                <a:spcPts val="0"/>
              </a:spcBef>
              <a:buNone/>
            </a:pPr>
            <a:r>
              <a:rPr lang="en-GB" dirty="0"/>
              <a:t>Answer 0: the town councillors</a:t>
            </a:r>
          </a:p>
        </p:txBody>
      </p:sp>
      <p:sp>
        <p:nvSpPr>
          <p:cNvPr id="85" name="Shape 85"/>
          <p:cNvSpPr txBox="1"/>
          <p:nvPr/>
        </p:nvSpPr>
        <p:spPr>
          <a:xfrm>
            <a:off x="4211960" y="3212976"/>
            <a:ext cx="4464496"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sp>
        <p:nvSpPr>
          <p:cNvPr id="86" name="Shape 86"/>
          <p:cNvSpPr txBox="1"/>
          <p:nvPr/>
        </p:nvSpPr>
        <p:spPr>
          <a:xfrm>
            <a:off x="467544" y="4138167"/>
            <a:ext cx="8208911" cy="1661963"/>
          </a:xfrm>
          <a:prstGeom prst="rect">
            <a:avLst/>
          </a:prstGeom>
          <a:noFill/>
          <a:ln>
            <a:noFill/>
          </a:ln>
        </p:spPr>
        <p:txBody>
          <a:bodyPr wrap="square" lIns="91425" tIns="91425" rIns="91425" bIns="91425" anchor="t" anchorCtr="0">
            <a:spAutoFit/>
          </a:bodyPr>
          <a:lstStyle/>
          <a:p>
            <a:pPr lvl="0" rtl="0">
              <a:spcBef>
                <a:spcPts val="0"/>
              </a:spcBef>
              <a:buNone/>
            </a:pPr>
            <a:r>
              <a:rPr lang="en-GB" dirty="0"/>
              <a:t>The town councillors refused to give the angry demonstrators a permit because they advocated violence.</a:t>
            </a:r>
          </a:p>
          <a:p>
            <a:pPr lvl="0" rtl="0">
              <a:spcBef>
                <a:spcPts val="0"/>
              </a:spcBef>
              <a:buNone/>
            </a:pPr>
            <a:endParaRPr dirty="0"/>
          </a:p>
          <a:p>
            <a:pPr lvl="0" rtl="0">
              <a:spcBef>
                <a:spcPts val="0"/>
              </a:spcBef>
              <a:buNone/>
            </a:pPr>
            <a:r>
              <a:rPr lang="en-GB" dirty="0"/>
              <a:t>Who advocated violence?</a:t>
            </a:r>
          </a:p>
        </p:txBody>
      </p:sp>
      <p:sp>
        <p:nvSpPr>
          <p:cNvPr id="87" name="Shape 87"/>
          <p:cNvSpPr txBox="1"/>
          <p:nvPr/>
        </p:nvSpPr>
        <p:spPr>
          <a:xfrm>
            <a:off x="4211960" y="5157192"/>
            <a:ext cx="4017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0: the town councillors</a:t>
            </a:r>
          </a:p>
        </p:txBody>
      </p:sp>
      <p:sp>
        <p:nvSpPr>
          <p:cNvPr id="88" name="Shape 88"/>
          <p:cNvSpPr txBox="1"/>
          <p:nvPr/>
        </p:nvSpPr>
        <p:spPr>
          <a:xfrm>
            <a:off x="4211960" y="5805264"/>
            <a:ext cx="4535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cxnSp>
        <p:nvCxnSpPr>
          <p:cNvPr id="89" name="Shape 89"/>
          <p:cNvCxnSpPr/>
          <p:nvPr/>
        </p:nvCxnSpPr>
        <p:spPr>
          <a:xfrm>
            <a:off x="554826" y="3960733"/>
            <a:ext cx="7953899" cy="0"/>
          </a:xfrm>
          <a:prstGeom prst="straightConnector1">
            <a:avLst/>
          </a:prstGeom>
          <a:noFill/>
          <a:ln w="19050" cap="flat">
            <a:solidFill>
              <a:schemeClr val="dk2"/>
            </a:solidFill>
            <a:prstDash val="solid"/>
            <a:round/>
            <a:headEnd type="none" w="lg" len="lg"/>
            <a:tailEnd type="none" w="lg" len="lg"/>
          </a:ln>
        </p:spPr>
      </p:cxnSp>
      <p:sp>
        <p:nvSpPr>
          <p:cNvPr id="92" name="Shape 92"/>
          <p:cNvSpPr txBox="1"/>
          <p:nvPr/>
        </p:nvSpPr>
        <p:spPr>
          <a:xfrm>
            <a:off x="5292080" y="10804"/>
            <a:ext cx="3672408" cy="553968"/>
          </a:xfrm>
          <a:prstGeom prst="rect">
            <a:avLst/>
          </a:prstGeom>
          <a:noFill/>
          <a:ln>
            <a:noFill/>
          </a:ln>
        </p:spPr>
        <p:txBody>
          <a:bodyPr wrap="square" lIns="91425" tIns="91425" rIns="91425" bIns="91425" anchor="t" anchorCtr="0">
            <a:spAutoFit/>
          </a:bodyPr>
          <a:lstStyle/>
          <a:p>
            <a:pPr>
              <a:spcBef>
                <a:spcPts val="0"/>
              </a:spcBef>
              <a:buNone/>
            </a:pPr>
            <a:r>
              <a:rPr lang="en-GB" dirty="0"/>
              <a:t>(H. Levesque, AAAI 2011)</a:t>
            </a:r>
          </a:p>
        </p:txBody>
      </p:sp>
      <p:sp>
        <p:nvSpPr>
          <p:cNvPr id="2" name="Right Arrow 1"/>
          <p:cNvSpPr/>
          <p:nvPr/>
        </p:nvSpPr>
        <p:spPr bwMode="auto">
          <a:xfrm>
            <a:off x="3779912" y="270892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Right Arrow 13"/>
          <p:cNvSpPr/>
          <p:nvPr/>
        </p:nvSpPr>
        <p:spPr bwMode="auto">
          <a:xfrm>
            <a:off x="3779912" y="594928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977693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10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10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10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BBEAF-225D-5F49-9B6D-F27A26D37D80}"/>
              </a:ext>
            </a:extLst>
          </p:cNvPr>
          <p:cNvSpPr txBox="1"/>
          <p:nvPr/>
        </p:nvSpPr>
        <p:spPr>
          <a:xfrm>
            <a:off x="1187624" y="2852936"/>
            <a:ext cx="7195303" cy="646331"/>
          </a:xfrm>
          <a:prstGeom prst="rect">
            <a:avLst/>
          </a:prstGeom>
          <a:noFill/>
        </p:spPr>
        <p:txBody>
          <a:bodyPr wrap="none" rtlCol="0">
            <a:spAutoFit/>
          </a:bodyPr>
          <a:lstStyle/>
          <a:p>
            <a:r>
              <a:rPr lang="en-US" sz="3600" dirty="0"/>
              <a:t>Some examples of NLP achievements</a:t>
            </a:r>
          </a:p>
        </p:txBody>
      </p:sp>
    </p:spTree>
    <p:extLst>
      <p:ext uri="{BB962C8B-B14F-4D97-AF65-F5344CB8AC3E}">
        <p14:creationId xmlns:p14="http://schemas.microsoft.com/office/powerpoint/2010/main" val="2926444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E71A-DF11-584D-B65B-5B65A1D7EB94}"/>
              </a:ext>
            </a:extLst>
          </p:cNvPr>
          <p:cNvSpPr>
            <a:spLocks noGrp="1"/>
          </p:cNvSpPr>
          <p:nvPr>
            <p:ph type="title"/>
          </p:nvPr>
        </p:nvSpPr>
        <p:spPr/>
        <p:txBody>
          <a:bodyPr/>
          <a:lstStyle/>
          <a:p>
            <a:r>
              <a:rPr lang="en-US" dirty="0"/>
              <a:t>IBM Watson plays Jeopardy</a:t>
            </a:r>
          </a:p>
        </p:txBody>
      </p:sp>
      <p:pic>
        <p:nvPicPr>
          <p:cNvPr id="3" name="Picture 2">
            <a:extLst>
              <a:ext uri="{FF2B5EF4-FFF2-40B4-BE49-F238E27FC236}">
                <a16:creationId xmlns:a16="http://schemas.microsoft.com/office/drawing/2014/main" id="{D78EB776-FA64-A44C-ABB8-5374B4CDEA8D}"/>
              </a:ext>
            </a:extLst>
          </p:cNvPr>
          <p:cNvPicPr>
            <a:picLocks noChangeAspect="1"/>
          </p:cNvPicPr>
          <p:nvPr/>
        </p:nvPicPr>
        <p:blipFill>
          <a:blip r:embed="rId2"/>
          <a:stretch>
            <a:fillRect/>
          </a:stretch>
        </p:blipFill>
        <p:spPr>
          <a:xfrm>
            <a:off x="971600" y="1988840"/>
            <a:ext cx="7329385" cy="4104456"/>
          </a:xfrm>
          <a:prstGeom prst="rect">
            <a:avLst/>
          </a:prstGeom>
        </p:spPr>
      </p:pic>
    </p:spTree>
    <p:extLst>
      <p:ext uri="{BB962C8B-B14F-4D97-AF65-F5344CB8AC3E}">
        <p14:creationId xmlns:p14="http://schemas.microsoft.com/office/powerpoint/2010/main" val="716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5F0F-1952-E74F-BDDC-A124731803ED}"/>
              </a:ext>
            </a:extLst>
          </p:cNvPr>
          <p:cNvSpPr>
            <a:spLocks noGrp="1"/>
          </p:cNvSpPr>
          <p:nvPr>
            <p:ph type="title"/>
          </p:nvPr>
        </p:nvSpPr>
        <p:spPr/>
        <p:txBody>
          <a:bodyPr/>
          <a:lstStyle/>
          <a:p>
            <a:r>
              <a:rPr lang="en-US" dirty="0"/>
              <a:t>Speech to Speech Translation</a:t>
            </a:r>
          </a:p>
        </p:txBody>
      </p:sp>
      <p:pic>
        <p:nvPicPr>
          <p:cNvPr id="3" name="Picture 2">
            <a:extLst>
              <a:ext uri="{FF2B5EF4-FFF2-40B4-BE49-F238E27FC236}">
                <a16:creationId xmlns:a16="http://schemas.microsoft.com/office/drawing/2014/main" id="{07DA565C-5A89-D84D-801D-8239C8662172}"/>
              </a:ext>
            </a:extLst>
          </p:cNvPr>
          <p:cNvPicPr>
            <a:picLocks noChangeAspect="1"/>
          </p:cNvPicPr>
          <p:nvPr/>
        </p:nvPicPr>
        <p:blipFill>
          <a:blip r:embed="rId2"/>
          <a:stretch>
            <a:fillRect/>
          </a:stretch>
        </p:blipFill>
        <p:spPr>
          <a:xfrm>
            <a:off x="467545" y="1988840"/>
            <a:ext cx="3312368" cy="1681021"/>
          </a:xfrm>
          <a:prstGeom prst="rect">
            <a:avLst/>
          </a:prstGeom>
        </p:spPr>
      </p:pic>
      <p:pic>
        <p:nvPicPr>
          <p:cNvPr id="4" name="Picture 3">
            <a:extLst>
              <a:ext uri="{FF2B5EF4-FFF2-40B4-BE49-F238E27FC236}">
                <a16:creationId xmlns:a16="http://schemas.microsoft.com/office/drawing/2014/main" id="{A3B68F3D-3BC9-094A-9332-E2719425BA57}"/>
              </a:ext>
            </a:extLst>
          </p:cNvPr>
          <p:cNvPicPr>
            <a:picLocks noChangeAspect="1"/>
          </p:cNvPicPr>
          <p:nvPr/>
        </p:nvPicPr>
        <p:blipFill>
          <a:blip r:embed="rId3"/>
          <a:stretch>
            <a:fillRect/>
          </a:stretch>
        </p:blipFill>
        <p:spPr>
          <a:xfrm>
            <a:off x="5292080" y="1752600"/>
            <a:ext cx="2303466" cy="1832393"/>
          </a:xfrm>
          <a:prstGeom prst="rect">
            <a:avLst/>
          </a:prstGeom>
        </p:spPr>
      </p:pic>
      <p:pic>
        <p:nvPicPr>
          <p:cNvPr id="5" name="Picture 4">
            <a:extLst>
              <a:ext uri="{FF2B5EF4-FFF2-40B4-BE49-F238E27FC236}">
                <a16:creationId xmlns:a16="http://schemas.microsoft.com/office/drawing/2014/main" id="{28EEF8AC-CFE2-2A48-B85A-EA1DCD07C3C6}"/>
              </a:ext>
            </a:extLst>
          </p:cNvPr>
          <p:cNvPicPr>
            <a:picLocks noChangeAspect="1"/>
          </p:cNvPicPr>
          <p:nvPr/>
        </p:nvPicPr>
        <p:blipFill>
          <a:blip r:embed="rId4"/>
          <a:stretch>
            <a:fillRect/>
          </a:stretch>
        </p:blipFill>
        <p:spPr>
          <a:xfrm>
            <a:off x="2814106" y="4310650"/>
            <a:ext cx="3629707" cy="2042009"/>
          </a:xfrm>
          <a:prstGeom prst="rect">
            <a:avLst/>
          </a:prstGeom>
        </p:spPr>
      </p:pic>
      <p:sp>
        <p:nvSpPr>
          <p:cNvPr id="6" name="TextBox 5">
            <a:extLst>
              <a:ext uri="{FF2B5EF4-FFF2-40B4-BE49-F238E27FC236}">
                <a16:creationId xmlns:a16="http://schemas.microsoft.com/office/drawing/2014/main" id="{36B77D64-6C94-0646-B8F2-905E46B33164}"/>
              </a:ext>
            </a:extLst>
          </p:cNvPr>
          <p:cNvSpPr txBox="1"/>
          <p:nvPr/>
        </p:nvSpPr>
        <p:spPr>
          <a:xfrm>
            <a:off x="676799" y="3759423"/>
            <a:ext cx="3384376" cy="461665"/>
          </a:xfrm>
          <a:prstGeom prst="rect">
            <a:avLst/>
          </a:prstGeom>
          <a:noFill/>
        </p:spPr>
        <p:txBody>
          <a:bodyPr wrap="square" rtlCol="0">
            <a:spAutoFit/>
          </a:bodyPr>
          <a:lstStyle/>
          <a:p>
            <a:r>
              <a:rPr lang="en-US" dirty="0"/>
              <a:t>KIT Lecture Translator</a:t>
            </a:r>
          </a:p>
        </p:txBody>
      </p:sp>
      <p:sp>
        <p:nvSpPr>
          <p:cNvPr id="7" name="TextBox 6">
            <a:extLst>
              <a:ext uri="{FF2B5EF4-FFF2-40B4-BE49-F238E27FC236}">
                <a16:creationId xmlns:a16="http://schemas.microsoft.com/office/drawing/2014/main" id="{CB3D4573-7C4C-7C41-A81A-3734C8A5E2A0}"/>
              </a:ext>
            </a:extLst>
          </p:cNvPr>
          <p:cNvSpPr txBox="1"/>
          <p:nvPr/>
        </p:nvSpPr>
        <p:spPr>
          <a:xfrm>
            <a:off x="5028094" y="3669861"/>
            <a:ext cx="3384376" cy="461665"/>
          </a:xfrm>
          <a:prstGeom prst="rect">
            <a:avLst/>
          </a:prstGeom>
          <a:noFill/>
        </p:spPr>
        <p:txBody>
          <a:bodyPr wrap="square" rtlCol="0">
            <a:spAutoFit/>
          </a:bodyPr>
          <a:lstStyle/>
          <a:p>
            <a:r>
              <a:rPr lang="en-US" dirty="0"/>
              <a:t>NICT Speech Translator</a:t>
            </a:r>
          </a:p>
        </p:txBody>
      </p:sp>
      <p:sp>
        <p:nvSpPr>
          <p:cNvPr id="8" name="TextBox 7">
            <a:extLst>
              <a:ext uri="{FF2B5EF4-FFF2-40B4-BE49-F238E27FC236}">
                <a16:creationId xmlns:a16="http://schemas.microsoft.com/office/drawing/2014/main" id="{16A5B47E-746F-C64F-BED3-E562600C71B7}"/>
              </a:ext>
            </a:extLst>
          </p:cNvPr>
          <p:cNvSpPr txBox="1"/>
          <p:nvPr/>
        </p:nvSpPr>
        <p:spPr>
          <a:xfrm>
            <a:off x="3563888" y="6323120"/>
            <a:ext cx="2355309" cy="461665"/>
          </a:xfrm>
          <a:prstGeom prst="rect">
            <a:avLst/>
          </a:prstGeom>
          <a:noFill/>
        </p:spPr>
        <p:txBody>
          <a:bodyPr wrap="square" rtlCol="0">
            <a:spAutoFit/>
          </a:bodyPr>
          <a:lstStyle/>
          <a:p>
            <a:r>
              <a:rPr lang="en-US" dirty="0"/>
              <a:t>Skype Translator</a:t>
            </a:r>
          </a:p>
        </p:txBody>
      </p:sp>
    </p:spTree>
    <p:extLst>
      <p:ext uri="{BB962C8B-B14F-4D97-AF65-F5344CB8AC3E}">
        <p14:creationId xmlns:p14="http://schemas.microsoft.com/office/powerpoint/2010/main" val="135103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Information Extraction</a:t>
            </a:r>
          </a:p>
        </p:txBody>
      </p:sp>
      <p:pic>
        <p:nvPicPr>
          <p:cNvPr id="7" name="Picture 6"/>
          <p:cNvPicPr>
            <a:picLocks noChangeAspect="1"/>
          </p:cNvPicPr>
          <p:nvPr/>
        </p:nvPicPr>
        <p:blipFill>
          <a:blip r:embed="rId3"/>
          <a:stretch>
            <a:fillRect/>
          </a:stretch>
        </p:blipFill>
        <p:spPr>
          <a:xfrm>
            <a:off x="0" y="2564904"/>
            <a:ext cx="9144000" cy="18033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Information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a:stretch>
            <a:fillRect/>
          </a:stretch>
        </p:blipFill>
        <p:spPr>
          <a:xfrm>
            <a:off x="0" y="1988840"/>
            <a:ext cx="9144000" cy="19250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4321616" cy="954107"/>
          </a:xfrm>
          <a:prstGeom prst="rect">
            <a:avLst/>
          </a:prstGeom>
          <a:solidFill>
            <a:schemeClr val="accent1"/>
          </a:solidFill>
        </p:spPr>
        <p:txBody>
          <a:bodyPr wrap="none" rtlCol="0">
            <a:spAutoFit/>
          </a:bodyPr>
          <a:lstStyle/>
          <a:p>
            <a:r>
              <a:rPr lang="en-US" sz="3200" dirty="0"/>
              <a:t>Programming Languages </a:t>
            </a:r>
          </a:p>
          <a:p>
            <a:r>
              <a:rPr lang="en-US" dirty="0"/>
              <a:t>C, C++, Java, Python, …</a:t>
            </a:r>
          </a:p>
        </p:txBody>
      </p:sp>
      <p:sp>
        <p:nvSpPr>
          <p:cNvPr id="3" name="TextBox 2"/>
          <p:cNvSpPr txBox="1"/>
          <p:nvPr/>
        </p:nvSpPr>
        <p:spPr>
          <a:xfrm>
            <a:off x="685800" y="3352800"/>
            <a:ext cx="5935790" cy="954107"/>
          </a:xfrm>
          <a:prstGeom prst="rect">
            <a:avLst/>
          </a:prstGeom>
          <a:solidFill>
            <a:schemeClr val="accent1"/>
          </a:solidFill>
        </p:spPr>
        <p:txBody>
          <a:bodyPr wrap="none" rtlCol="0">
            <a:spAutoFit/>
          </a:bodyPr>
          <a:lstStyle/>
          <a:p>
            <a:r>
              <a:rPr lang="en-US" sz="3200" dirty="0"/>
              <a:t>Natural Languages </a:t>
            </a:r>
          </a:p>
          <a:p>
            <a:r>
              <a:rPr lang="en-US" dirty="0"/>
              <a:t>French, English, Korean, Chinese, </a:t>
            </a:r>
            <a:r>
              <a:rPr lang="en-US" dirty="0" err="1"/>
              <a:t>Tagalog</a:t>
            </a:r>
            <a:r>
              <a:rPr lang="en-US" dirty="0"/>
              <a:t>, …</a:t>
            </a:r>
          </a:p>
        </p:txBody>
      </p:sp>
      <p:sp>
        <p:nvSpPr>
          <p:cNvPr id="4" name="TextBox 3"/>
          <p:cNvSpPr txBox="1"/>
          <p:nvPr/>
        </p:nvSpPr>
        <p:spPr>
          <a:xfrm>
            <a:off x="5410200" y="838200"/>
            <a:ext cx="3377848" cy="1938992"/>
          </a:xfrm>
          <a:prstGeom prst="rect">
            <a:avLst/>
          </a:prstGeom>
          <a:noFill/>
        </p:spPr>
        <p:txBody>
          <a:bodyPr wrap="none" rtlCol="0">
            <a:spAutoFit/>
          </a:bodyPr>
          <a:lstStyle/>
          <a:p>
            <a:pPr>
              <a:buFont typeface="Arial"/>
              <a:buChar char="•"/>
            </a:pPr>
            <a:r>
              <a:rPr lang="en-US" dirty="0"/>
              <a:t> unambiguous</a:t>
            </a:r>
          </a:p>
          <a:p>
            <a:pPr>
              <a:buFont typeface="Arial"/>
              <a:buChar char="•"/>
            </a:pPr>
            <a:r>
              <a:rPr lang="en-US" dirty="0"/>
              <a:t> fixed</a:t>
            </a:r>
          </a:p>
          <a:p>
            <a:pPr>
              <a:buFont typeface="Arial"/>
              <a:buChar char="•"/>
            </a:pPr>
            <a:r>
              <a:rPr lang="en-US" dirty="0"/>
              <a:t> designed</a:t>
            </a:r>
          </a:p>
          <a:p>
            <a:pPr>
              <a:buFont typeface="Arial"/>
              <a:buChar char="•"/>
            </a:pPr>
            <a:r>
              <a:rPr lang="en-US" dirty="0"/>
              <a:t> learnable?</a:t>
            </a:r>
          </a:p>
          <a:p>
            <a:pPr>
              <a:buFont typeface="Arial"/>
              <a:buChar char="•"/>
            </a:pPr>
            <a:r>
              <a:rPr lang="en-US" dirty="0"/>
              <a:t> known simple semantics</a:t>
            </a:r>
          </a:p>
        </p:txBody>
      </p:sp>
      <p:sp>
        <p:nvSpPr>
          <p:cNvPr id="5" name="TextBox 4"/>
          <p:cNvSpPr txBox="1"/>
          <p:nvPr/>
        </p:nvSpPr>
        <p:spPr>
          <a:xfrm>
            <a:off x="5410200" y="4572000"/>
            <a:ext cx="2698175" cy="1938992"/>
          </a:xfrm>
          <a:prstGeom prst="rect">
            <a:avLst/>
          </a:prstGeom>
          <a:noFill/>
        </p:spPr>
        <p:txBody>
          <a:bodyPr wrap="none" rtlCol="0">
            <a:spAutoFit/>
          </a:bodyPr>
          <a:lstStyle/>
          <a:p>
            <a:pPr>
              <a:buFont typeface="Arial"/>
              <a:buChar char="•"/>
            </a:pPr>
            <a:r>
              <a:rPr lang="en-US" dirty="0"/>
              <a:t> ambiguous</a:t>
            </a:r>
          </a:p>
          <a:p>
            <a:pPr>
              <a:buFont typeface="Arial"/>
              <a:buChar char="•"/>
            </a:pPr>
            <a:r>
              <a:rPr lang="en-US" dirty="0"/>
              <a:t> evolving</a:t>
            </a:r>
          </a:p>
          <a:p>
            <a:pPr>
              <a:buFont typeface="Arial"/>
              <a:buChar char="•"/>
            </a:pPr>
            <a:r>
              <a:rPr lang="en-US" dirty="0"/>
              <a:t> transmitted</a:t>
            </a:r>
          </a:p>
          <a:p>
            <a:pPr>
              <a:buFont typeface="Arial"/>
              <a:buChar char="•"/>
            </a:pPr>
            <a:r>
              <a:rPr lang="en-US" dirty="0"/>
              <a:t> learnable</a:t>
            </a:r>
          </a:p>
          <a:p>
            <a:pPr>
              <a:buFont typeface="Arial"/>
              <a:buChar char="•"/>
            </a:pPr>
            <a:r>
              <a:rPr lang="en-US" dirty="0"/>
              <a:t> complex semantics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83342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29600" cy="838200"/>
          </a:xfrm>
          <a:noFill/>
          <a:ln/>
        </p:spPr>
        <p:txBody>
          <a:bodyPr/>
          <a:lstStyle/>
          <a:p>
            <a:r>
              <a:rPr lang="en-US" sz="2400" b="1"/>
              <a:t>Statistical Machine Translation</a:t>
            </a:r>
            <a:endParaRPr lang="en-US" sz="2400"/>
          </a:p>
        </p:txBody>
      </p:sp>
      <p:sp>
        <p:nvSpPr>
          <p:cNvPr id="82947" name="Rectangle 3"/>
          <p:cNvSpPr>
            <a:spLocks noGrp="1" noChangeArrowheads="1"/>
          </p:cNvSpPr>
          <p:nvPr>
            <p:ph type="body" sz="half" idx="1"/>
          </p:nvPr>
        </p:nvSpPr>
        <p:spPr>
          <a:xfrm>
            <a:off x="381000" y="1295400"/>
            <a:ext cx="8229600" cy="457200"/>
          </a:xfrm>
          <a:solidFill>
            <a:schemeClr val="accent1"/>
          </a:solidFill>
          <a:ln>
            <a:solidFill>
              <a:schemeClr val="tx2"/>
            </a:solidFill>
          </a:ln>
        </p:spPr>
        <p:txBody>
          <a:bodyPr/>
          <a:lstStyle/>
          <a:p>
            <a:pPr marL="292100" indent="-292100">
              <a:buFontTx/>
              <a:buNone/>
            </a:pPr>
            <a:r>
              <a:rPr lang="en-US" sz="2000" b="1" dirty="0"/>
              <a:t>SMT</a:t>
            </a:r>
            <a:r>
              <a:rPr lang="en-US" sz="2000" dirty="0"/>
              <a:t> uses </a:t>
            </a:r>
            <a:r>
              <a:rPr lang="en-US" sz="2000" u="sng" dirty="0">
                <a:solidFill>
                  <a:schemeClr val="tx2"/>
                </a:solidFill>
              </a:rPr>
              <a:t>parallel corpora</a:t>
            </a:r>
            <a:r>
              <a:rPr lang="en-US" sz="2000" dirty="0"/>
              <a:t> to automatically learn a translation</a:t>
            </a:r>
            <a:endParaRPr lang="en-US" sz="1800" dirty="0"/>
          </a:p>
        </p:txBody>
      </p:sp>
      <p:sp>
        <p:nvSpPr>
          <p:cNvPr id="82949" name="Text Box 5"/>
          <p:cNvSpPr txBox="1">
            <a:spLocks noChangeArrowheads="1"/>
          </p:cNvSpPr>
          <p:nvPr/>
        </p:nvSpPr>
        <p:spPr bwMode="auto">
          <a:xfrm>
            <a:off x="0" y="2362200"/>
            <a:ext cx="9053513" cy="3113088"/>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p:txBody>
      </p:sp>
      <p:sp>
        <p:nvSpPr>
          <p:cNvPr id="6" name="TextBox 5"/>
          <p:cNvSpPr txBox="1"/>
          <p:nvPr/>
        </p:nvSpPr>
        <p:spPr>
          <a:xfrm>
            <a:off x="990600" y="5791200"/>
            <a:ext cx="6519483" cy="461665"/>
          </a:xfrm>
          <a:prstGeom prst="rect">
            <a:avLst/>
          </a:prstGeom>
          <a:solidFill>
            <a:schemeClr val="accent1"/>
          </a:solidFill>
        </p:spPr>
        <p:txBody>
          <a:bodyPr wrap="none" rtlCol="0">
            <a:spAutoFit/>
          </a:bodyPr>
          <a:lstStyle/>
          <a:p>
            <a:r>
              <a:rPr lang="en-US" dirty="0"/>
              <a:t>Open Source Machine Translation! </a:t>
            </a:r>
            <a:r>
              <a:rPr lang="en-US" dirty="0" err="1"/>
              <a:t>www.statmt.org</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3568" y="31682"/>
            <a:ext cx="7772400" cy="1143000"/>
          </a:xfrm>
        </p:spPr>
        <p:txBody>
          <a:bodyPr/>
          <a:lstStyle/>
          <a:p>
            <a:r>
              <a:rPr lang="en-US" sz="4000" dirty="0"/>
              <a:t>Visualization of Information</a:t>
            </a:r>
          </a:p>
        </p:txBody>
      </p:sp>
      <p:pic>
        <p:nvPicPr>
          <p:cNvPr id="6" name="Picture 2" descr="C:\Users\sory\Dropbox\AKBC-13\poster\images\map1.jpg"/>
          <p:cNvPicPr>
            <a:picLocks noChangeAspect="1" noChangeArrowheads="1"/>
          </p:cNvPicPr>
          <p:nvPr/>
        </p:nvPicPr>
        <p:blipFill>
          <a:blip r:embed="rId2" cstate="print"/>
          <a:srcRect/>
          <a:stretch>
            <a:fillRect/>
          </a:stretch>
        </p:blipFill>
        <p:spPr bwMode="auto">
          <a:xfrm>
            <a:off x="843342" y="4374315"/>
            <a:ext cx="3639717" cy="2455993"/>
          </a:xfrm>
          <a:prstGeom prst="rect">
            <a:avLst/>
          </a:prstGeom>
          <a:noFill/>
        </p:spPr>
      </p:pic>
      <p:pic>
        <p:nvPicPr>
          <p:cNvPr id="8" name="Picture 3" descr="C:\Users\sory\Dropbox\AKBC-13\poster\images\full-timeline.jpg"/>
          <p:cNvPicPr>
            <a:picLocks noChangeAspect="1" noChangeArrowheads="1"/>
          </p:cNvPicPr>
          <p:nvPr/>
        </p:nvPicPr>
        <p:blipFill>
          <a:blip r:embed="rId3" cstate="print"/>
          <a:srcRect/>
          <a:stretch>
            <a:fillRect/>
          </a:stretch>
        </p:blipFill>
        <p:spPr bwMode="auto">
          <a:xfrm>
            <a:off x="4555067" y="4384283"/>
            <a:ext cx="3816424" cy="2418328"/>
          </a:xfrm>
          <a:prstGeom prst="rect">
            <a:avLst/>
          </a:prstGeom>
          <a:noFill/>
        </p:spPr>
      </p:pic>
      <p:pic>
        <p:nvPicPr>
          <p:cNvPr id="9" name="Picture 5" descr="C:\Users\sory\Dropbox\AKBC-13\poster\images\fullview.jpg"/>
          <p:cNvPicPr>
            <a:picLocks noChangeAspect="1" noChangeArrowheads="1"/>
          </p:cNvPicPr>
          <p:nvPr/>
        </p:nvPicPr>
        <p:blipFill>
          <a:blip r:embed="rId4" cstate="print"/>
          <a:srcRect/>
          <a:stretch>
            <a:fillRect/>
          </a:stretch>
        </p:blipFill>
        <p:spPr bwMode="auto">
          <a:xfrm>
            <a:off x="543272" y="925634"/>
            <a:ext cx="7989168" cy="3348401"/>
          </a:xfrm>
          <a:prstGeom prst="rect">
            <a:avLst/>
          </a:prstGeom>
          <a:noFill/>
        </p:spPr>
      </p:pic>
      <p:sp>
        <p:nvSpPr>
          <p:cNvPr id="10" name="TextBox 9"/>
          <p:cNvSpPr txBox="1"/>
          <p:nvPr/>
        </p:nvSpPr>
        <p:spPr>
          <a:xfrm>
            <a:off x="251520" y="2852936"/>
            <a:ext cx="1763687" cy="830997"/>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Faceted Browsing</a:t>
            </a:r>
            <a:endParaRPr lang="en-AU" b="1" dirty="0">
              <a:solidFill>
                <a:schemeClr val="bg1"/>
              </a:solidFill>
            </a:endParaRPr>
          </a:p>
        </p:txBody>
      </p:sp>
      <p:sp>
        <p:nvSpPr>
          <p:cNvPr id="11" name="TextBox 10"/>
          <p:cNvSpPr txBox="1"/>
          <p:nvPr/>
        </p:nvSpPr>
        <p:spPr>
          <a:xfrm>
            <a:off x="7164288" y="4653137"/>
            <a:ext cx="1895047"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Timeline</a:t>
            </a:r>
            <a:endParaRPr lang="en-AU" b="1" dirty="0">
              <a:solidFill>
                <a:schemeClr val="bg1"/>
              </a:solidFill>
            </a:endParaRPr>
          </a:p>
        </p:txBody>
      </p:sp>
      <p:sp>
        <p:nvSpPr>
          <p:cNvPr id="12" name="TextBox 11"/>
          <p:cNvSpPr txBox="1"/>
          <p:nvPr/>
        </p:nvSpPr>
        <p:spPr>
          <a:xfrm>
            <a:off x="73638" y="4653136"/>
            <a:ext cx="1041978"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Map</a:t>
            </a:r>
            <a:endParaRPr lang="en-AU"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2996952"/>
            <a:ext cx="6732282" cy="646331"/>
          </a:xfrm>
          <a:prstGeom prst="rect">
            <a:avLst/>
          </a:prstGeom>
          <a:noFill/>
        </p:spPr>
        <p:txBody>
          <a:bodyPr wrap="none" rtlCol="0">
            <a:spAutoFit/>
          </a:bodyPr>
          <a:lstStyle/>
          <a:p>
            <a:r>
              <a:rPr lang="en-US" sz="3600" dirty="0"/>
              <a:t>Why is NLP computationally hard?</a:t>
            </a:r>
          </a:p>
        </p:txBody>
      </p:sp>
    </p:spTree>
    <p:extLst>
      <p:ext uri="{BB962C8B-B14F-4D97-AF65-F5344CB8AC3E}">
        <p14:creationId xmlns:p14="http://schemas.microsoft.com/office/powerpoint/2010/main" val="3018754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67544" y="188640"/>
            <a:ext cx="8229600" cy="861744"/>
          </a:xfrm>
          <a:prstGeom prst="rect">
            <a:avLst/>
          </a:prstGeom>
        </p:spPr>
        <p:txBody>
          <a:bodyPr lIns="91425" tIns="91425" rIns="91425" bIns="91425" anchor="b" anchorCtr="0">
            <a:spAutoFit/>
          </a:bodyPr>
          <a:lstStyle/>
          <a:p>
            <a:pPr>
              <a:spcBef>
                <a:spcPts val="0"/>
              </a:spcBef>
              <a:buNone/>
            </a:pPr>
            <a:r>
              <a:rPr lang="en-GB" dirty="0"/>
              <a:t>Topics in NLP research</a:t>
            </a:r>
          </a:p>
        </p:txBody>
      </p:sp>
      <p:sp>
        <p:nvSpPr>
          <p:cNvPr id="98" name="Shape 98"/>
          <p:cNvSpPr txBox="1">
            <a:spLocks noGrp="1"/>
          </p:cNvSpPr>
          <p:nvPr>
            <p:ph type="body" idx="1"/>
          </p:nvPr>
        </p:nvSpPr>
        <p:spPr>
          <a:xfrm>
            <a:off x="467544"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Dialogue and Interactive Systems</a:t>
            </a:r>
          </a:p>
          <a:p>
            <a:pPr marL="457200" lvl="0" indent="-342900" rtl="0">
              <a:spcBef>
                <a:spcPts val="0"/>
              </a:spcBef>
              <a:buClr>
                <a:schemeClr val="dk1"/>
              </a:buClr>
              <a:buSzPct val="100000"/>
              <a:buFont typeface="Arial"/>
              <a:buChar char="●"/>
            </a:pPr>
            <a:r>
              <a:rPr lang="en-GB" sz="2400" dirty="0"/>
              <a:t>Discourse and Pragmatics</a:t>
            </a:r>
          </a:p>
          <a:p>
            <a:pPr marL="457200" lvl="0" indent="-342900" rtl="0">
              <a:spcBef>
                <a:spcPts val="0"/>
              </a:spcBef>
              <a:buClr>
                <a:schemeClr val="dk1"/>
              </a:buClr>
              <a:buSzPct val="100000"/>
              <a:buFont typeface="Arial"/>
              <a:buChar char="●"/>
            </a:pPr>
            <a:r>
              <a:rPr lang="en-GB" sz="2400" dirty="0"/>
              <a:t>Generation and Summarization</a:t>
            </a:r>
          </a:p>
          <a:p>
            <a:pPr marL="457200" lvl="0" indent="-342900" rtl="0">
              <a:spcBef>
                <a:spcPts val="0"/>
              </a:spcBef>
              <a:buClr>
                <a:schemeClr val="dk1"/>
              </a:buClr>
              <a:buSzPct val="100000"/>
              <a:buFont typeface="Arial"/>
              <a:buChar char="●"/>
            </a:pPr>
            <a:r>
              <a:rPr lang="en-GB" sz="2400" dirty="0"/>
              <a:t>Information Extraction and Question Answering</a:t>
            </a:r>
          </a:p>
          <a:p>
            <a:pPr marL="457200" lvl="0" indent="-342900" rtl="0">
              <a:spcBef>
                <a:spcPts val="0"/>
              </a:spcBef>
              <a:buClr>
                <a:schemeClr val="dk1"/>
              </a:buClr>
              <a:buSzPct val="100000"/>
              <a:buFont typeface="Arial"/>
              <a:buChar char="●"/>
            </a:pPr>
            <a:r>
              <a:rPr lang="en-GB" sz="2400" dirty="0"/>
              <a:t>Information Retrieval</a:t>
            </a:r>
          </a:p>
          <a:p>
            <a:pPr marL="457200" lvl="0" indent="-342900" rtl="0">
              <a:spcBef>
                <a:spcPts val="0"/>
              </a:spcBef>
              <a:buClr>
                <a:schemeClr val="dk1"/>
              </a:buClr>
              <a:buSzPct val="100000"/>
              <a:buFont typeface="Arial"/>
              <a:buChar char="●"/>
            </a:pPr>
            <a:r>
              <a:rPr lang="en-GB" sz="2400" dirty="0"/>
              <a:t>Language Resources and Evaluation</a:t>
            </a:r>
          </a:p>
          <a:p>
            <a:pPr marL="457200" lvl="0" indent="-342900" rtl="0">
              <a:spcBef>
                <a:spcPts val="0"/>
              </a:spcBef>
              <a:buClr>
                <a:schemeClr val="dk1"/>
              </a:buClr>
              <a:buSzPct val="100000"/>
              <a:buFont typeface="Arial"/>
              <a:buChar char="●"/>
            </a:pPr>
            <a:r>
              <a:rPr lang="en-GB" sz="2400" dirty="0"/>
              <a:t>Language and Vision</a:t>
            </a:r>
          </a:p>
          <a:p>
            <a:pPr marL="457200" lvl="0" indent="-342900" rtl="0">
              <a:spcBef>
                <a:spcPts val="0"/>
              </a:spcBef>
              <a:buClr>
                <a:schemeClr val="dk1"/>
              </a:buClr>
              <a:buSzPct val="100000"/>
              <a:buFont typeface="Arial"/>
              <a:buChar char="●"/>
            </a:pPr>
            <a:r>
              <a:rPr lang="en-GB" sz="2400" dirty="0"/>
              <a:t>Linguistic and Psycholinguistic Aspects of CL</a:t>
            </a:r>
          </a:p>
          <a:p>
            <a:pPr marL="457200" lvl="0" indent="-342900" rtl="0">
              <a:spcBef>
                <a:spcPts val="0"/>
              </a:spcBef>
              <a:buClr>
                <a:schemeClr val="dk1"/>
              </a:buClr>
              <a:buSzPct val="100000"/>
              <a:buFont typeface="Arial"/>
              <a:buChar char="●"/>
            </a:pPr>
            <a:r>
              <a:rPr lang="en-GB" sz="2400" dirty="0"/>
              <a:t>Machine Learning for NLP</a:t>
            </a:r>
          </a:p>
        </p:txBody>
      </p:sp>
      <p:sp>
        <p:nvSpPr>
          <p:cNvPr id="99" name="Shape 99"/>
          <p:cNvSpPr txBox="1">
            <a:spLocks noGrp="1"/>
          </p:cNvSpPr>
          <p:nvPr>
            <p:ph type="body" idx="2"/>
          </p:nvPr>
        </p:nvSpPr>
        <p:spPr>
          <a:xfrm>
            <a:off x="4716016"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Machine Translation</a:t>
            </a:r>
          </a:p>
          <a:p>
            <a:pPr marL="457200" lvl="0" indent="-342900" rtl="0">
              <a:spcBef>
                <a:spcPts val="0"/>
              </a:spcBef>
              <a:buClr>
                <a:schemeClr val="dk1"/>
              </a:buClr>
              <a:buSzPct val="100000"/>
              <a:buFont typeface="Arial"/>
              <a:buChar char="●"/>
            </a:pPr>
            <a:r>
              <a:rPr lang="en-GB" sz="2400" dirty="0"/>
              <a:t>NLP for Web, Social Media and Social Sciences</a:t>
            </a:r>
          </a:p>
          <a:p>
            <a:pPr marL="457200" lvl="0" indent="-342900" rtl="0">
              <a:spcBef>
                <a:spcPts val="0"/>
              </a:spcBef>
              <a:buClr>
                <a:schemeClr val="dk1"/>
              </a:buClr>
              <a:buSzPct val="100000"/>
              <a:buFont typeface="Arial"/>
              <a:buChar char="●"/>
            </a:pPr>
            <a:r>
              <a:rPr lang="en-GB" sz="2400" dirty="0"/>
              <a:t>NLP-enabled Technology</a:t>
            </a:r>
          </a:p>
          <a:p>
            <a:pPr marL="457200" lvl="0" indent="-342900" rtl="0">
              <a:spcBef>
                <a:spcPts val="0"/>
              </a:spcBef>
              <a:buClr>
                <a:schemeClr val="dk1"/>
              </a:buClr>
              <a:buSzPct val="100000"/>
              <a:buFont typeface="Arial"/>
              <a:buChar char="●"/>
            </a:pPr>
            <a:r>
              <a:rPr lang="en-GB" sz="2400" dirty="0"/>
              <a:t>Phonology, Morphology and Word Segmentation</a:t>
            </a:r>
          </a:p>
          <a:p>
            <a:pPr marL="457200" lvl="0" indent="-342900" rtl="0">
              <a:spcBef>
                <a:spcPts val="0"/>
              </a:spcBef>
              <a:buClr>
                <a:schemeClr val="dk1"/>
              </a:buClr>
              <a:buSzPct val="100000"/>
              <a:buFont typeface="Arial"/>
              <a:buChar char="●"/>
            </a:pPr>
            <a:r>
              <a:rPr lang="en-GB" sz="2400" dirty="0"/>
              <a:t>Semantics</a:t>
            </a:r>
          </a:p>
          <a:p>
            <a:pPr marL="457200" lvl="0" indent="-342900" rtl="0">
              <a:spcBef>
                <a:spcPts val="0"/>
              </a:spcBef>
              <a:buClr>
                <a:schemeClr val="dk1"/>
              </a:buClr>
              <a:buSzPct val="100000"/>
              <a:buFont typeface="Arial"/>
              <a:buChar char="●"/>
            </a:pPr>
            <a:r>
              <a:rPr lang="en-GB" sz="2400" dirty="0"/>
              <a:t>Sentiment Analysis and Opinion Mining</a:t>
            </a:r>
          </a:p>
          <a:p>
            <a:pPr marL="457200" lvl="0" indent="-342900" rtl="0">
              <a:spcBef>
                <a:spcPts val="0"/>
              </a:spcBef>
              <a:buClr>
                <a:schemeClr val="dk1"/>
              </a:buClr>
              <a:buSzPct val="100000"/>
              <a:buFont typeface="Arial"/>
              <a:buChar char="●"/>
            </a:pPr>
            <a:r>
              <a:rPr lang="en-GB" sz="2400" dirty="0"/>
              <a:t>Spoken Language Processing</a:t>
            </a:r>
          </a:p>
          <a:p>
            <a:pPr marL="457200" lvl="0" indent="-342900" rtl="0">
              <a:spcBef>
                <a:spcPts val="0"/>
              </a:spcBef>
              <a:buClr>
                <a:schemeClr val="dk1"/>
              </a:buClr>
              <a:buSzPct val="100000"/>
              <a:buFont typeface="Arial"/>
              <a:buChar char="●"/>
            </a:pPr>
            <a:r>
              <a:rPr lang="en-GB" sz="2400" dirty="0"/>
              <a:t>Tagging, Chunking, Syntax and Parsing</a:t>
            </a:r>
          </a:p>
          <a:p>
            <a:pPr marL="457200" lvl="0" indent="-342900" rtl="0">
              <a:spcBef>
                <a:spcPts val="0"/>
              </a:spcBef>
              <a:buClr>
                <a:schemeClr val="dk1"/>
              </a:buClr>
              <a:buSzPct val="100000"/>
              <a:buFont typeface="Arial"/>
              <a:buChar char="●"/>
            </a:pPr>
            <a:r>
              <a:rPr lang="en-GB" sz="2400" dirty="0"/>
              <a:t>Text Categorization and Topic Models</a:t>
            </a:r>
          </a:p>
        </p:txBody>
      </p:sp>
    </p:spTree>
    <p:extLst>
      <p:ext uri="{BB962C8B-B14F-4D97-AF65-F5344CB8AC3E}">
        <p14:creationId xmlns:p14="http://schemas.microsoft.com/office/powerpoint/2010/main" val="1244927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10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4" end="4"/>
                                            </p:txEl>
                                          </p:spTgt>
                                        </p:tgtEl>
                                        <p:attrNameLst>
                                          <p:attrName>style.visibility</p:attrName>
                                        </p:attrNameLst>
                                      </p:cBhvr>
                                      <p:to>
                                        <p:strVal val="visible"/>
                                      </p:to>
                                    </p:set>
                                    <p:animEffect transition="in" filter="fade">
                                      <p:cBhvr>
                                        <p:cTn id="27" dur="1000"/>
                                        <p:tgtEl>
                                          <p:spTgt spid="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5" end="5"/>
                                            </p:txEl>
                                          </p:spTgt>
                                        </p:tgtEl>
                                        <p:attrNameLst>
                                          <p:attrName>style.visibility</p:attrName>
                                        </p:attrNameLst>
                                      </p:cBhvr>
                                      <p:to>
                                        <p:strVal val="visible"/>
                                      </p:to>
                                    </p:set>
                                    <p:animEffect transition="in" filter="fade">
                                      <p:cBhvr>
                                        <p:cTn id="32" dur="1000"/>
                                        <p:tgtEl>
                                          <p:spTgt spid="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
                                            <p:txEl>
                                              <p:pRg st="6" end="6"/>
                                            </p:txEl>
                                          </p:spTgt>
                                        </p:tgtEl>
                                        <p:attrNameLst>
                                          <p:attrName>style.visibility</p:attrName>
                                        </p:attrNameLst>
                                      </p:cBhvr>
                                      <p:to>
                                        <p:strVal val="visible"/>
                                      </p:to>
                                    </p:set>
                                    <p:animEffect transition="in" filter="fade">
                                      <p:cBhvr>
                                        <p:cTn id="37" dur="1000"/>
                                        <p:tgtEl>
                                          <p:spTgt spid="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xEl>
                                              <p:pRg st="7" end="7"/>
                                            </p:txEl>
                                          </p:spTgt>
                                        </p:tgtEl>
                                        <p:attrNameLst>
                                          <p:attrName>style.visibility</p:attrName>
                                        </p:attrNameLst>
                                      </p:cBhvr>
                                      <p:to>
                                        <p:strVal val="visible"/>
                                      </p:to>
                                    </p:set>
                                    <p:animEffect transition="in" filter="fade">
                                      <p:cBhvr>
                                        <p:cTn id="42" dur="1000"/>
                                        <p:tgtEl>
                                          <p:spTgt spid="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xEl>
                                              <p:pRg st="8" end="8"/>
                                            </p:txEl>
                                          </p:spTgt>
                                        </p:tgtEl>
                                        <p:attrNameLst>
                                          <p:attrName>style.visibility</p:attrName>
                                        </p:attrNameLst>
                                      </p:cBhvr>
                                      <p:to>
                                        <p:strVal val="visible"/>
                                      </p:to>
                                    </p:set>
                                    <p:animEffect transition="in" filter="fade">
                                      <p:cBhvr>
                                        <p:cTn id="47" dur="1000"/>
                                        <p:tgtEl>
                                          <p:spTgt spid="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9">
                                            <p:txEl>
                                              <p:pRg st="0" end="0"/>
                                            </p:txEl>
                                          </p:spTgt>
                                        </p:tgtEl>
                                        <p:attrNameLst>
                                          <p:attrName>style.visibility</p:attrName>
                                        </p:attrNameLst>
                                      </p:cBhvr>
                                      <p:to>
                                        <p:strVal val="visible"/>
                                      </p:to>
                                    </p:set>
                                    <p:animEffect transition="in" filter="fade">
                                      <p:cBhvr>
                                        <p:cTn id="52" dur="1000"/>
                                        <p:tgtEl>
                                          <p:spTgt spid="9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9">
                                            <p:txEl>
                                              <p:pRg st="1" end="1"/>
                                            </p:txEl>
                                          </p:spTgt>
                                        </p:tgtEl>
                                        <p:attrNameLst>
                                          <p:attrName>style.visibility</p:attrName>
                                        </p:attrNameLst>
                                      </p:cBhvr>
                                      <p:to>
                                        <p:strVal val="visible"/>
                                      </p:to>
                                    </p:set>
                                    <p:animEffect transition="in" filter="fade">
                                      <p:cBhvr>
                                        <p:cTn id="57" dur="1000"/>
                                        <p:tgtEl>
                                          <p:spTgt spid="9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9">
                                            <p:txEl>
                                              <p:pRg st="2" end="2"/>
                                            </p:txEl>
                                          </p:spTgt>
                                        </p:tgtEl>
                                        <p:attrNameLst>
                                          <p:attrName>style.visibility</p:attrName>
                                        </p:attrNameLst>
                                      </p:cBhvr>
                                      <p:to>
                                        <p:strVal val="visible"/>
                                      </p:to>
                                    </p:set>
                                    <p:animEffect transition="in" filter="fade">
                                      <p:cBhvr>
                                        <p:cTn id="62" dur="1000"/>
                                        <p:tgtEl>
                                          <p:spTgt spid="9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9">
                                            <p:txEl>
                                              <p:pRg st="3" end="3"/>
                                            </p:txEl>
                                          </p:spTgt>
                                        </p:tgtEl>
                                        <p:attrNameLst>
                                          <p:attrName>style.visibility</p:attrName>
                                        </p:attrNameLst>
                                      </p:cBhvr>
                                      <p:to>
                                        <p:strVal val="visible"/>
                                      </p:to>
                                    </p:set>
                                    <p:animEffect transition="in" filter="fade">
                                      <p:cBhvr>
                                        <p:cTn id="67" dur="1000"/>
                                        <p:tgtEl>
                                          <p:spTgt spid="9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9">
                                            <p:txEl>
                                              <p:pRg st="4" end="4"/>
                                            </p:txEl>
                                          </p:spTgt>
                                        </p:tgtEl>
                                        <p:attrNameLst>
                                          <p:attrName>style.visibility</p:attrName>
                                        </p:attrNameLst>
                                      </p:cBhvr>
                                      <p:to>
                                        <p:strVal val="visible"/>
                                      </p:to>
                                    </p:set>
                                    <p:animEffect transition="in" filter="fade">
                                      <p:cBhvr>
                                        <p:cTn id="72" dur="1000"/>
                                        <p:tgtEl>
                                          <p:spTgt spid="99">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9">
                                            <p:txEl>
                                              <p:pRg st="5" end="5"/>
                                            </p:txEl>
                                          </p:spTgt>
                                        </p:tgtEl>
                                        <p:attrNameLst>
                                          <p:attrName>style.visibility</p:attrName>
                                        </p:attrNameLst>
                                      </p:cBhvr>
                                      <p:to>
                                        <p:strVal val="visible"/>
                                      </p:to>
                                    </p:set>
                                    <p:animEffect transition="in" filter="fade">
                                      <p:cBhvr>
                                        <p:cTn id="77" dur="1000"/>
                                        <p:tgtEl>
                                          <p:spTgt spid="99">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9">
                                            <p:txEl>
                                              <p:pRg st="6" end="6"/>
                                            </p:txEl>
                                          </p:spTgt>
                                        </p:tgtEl>
                                        <p:attrNameLst>
                                          <p:attrName>style.visibility</p:attrName>
                                        </p:attrNameLst>
                                      </p:cBhvr>
                                      <p:to>
                                        <p:strVal val="visible"/>
                                      </p:to>
                                    </p:set>
                                    <p:animEffect transition="in" filter="fade">
                                      <p:cBhvr>
                                        <p:cTn id="82" dur="1000"/>
                                        <p:tgtEl>
                                          <p:spTgt spid="99">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9">
                                            <p:txEl>
                                              <p:pRg st="7" end="7"/>
                                            </p:txEl>
                                          </p:spTgt>
                                        </p:tgtEl>
                                        <p:attrNameLst>
                                          <p:attrName>style.visibility</p:attrName>
                                        </p:attrNameLst>
                                      </p:cBhvr>
                                      <p:to>
                                        <p:strVal val="visible"/>
                                      </p:to>
                                    </p:set>
                                    <p:animEffect transition="in" filter="fade">
                                      <p:cBhvr>
                                        <p:cTn id="87" dur="1000"/>
                                        <p:tgtEl>
                                          <p:spTgt spid="99">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9">
                                            <p:txEl>
                                              <p:pRg st="8" end="8"/>
                                            </p:txEl>
                                          </p:spTgt>
                                        </p:tgtEl>
                                        <p:attrNameLst>
                                          <p:attrName>style.visibility</p:attrName>
                                        </p:attrNameLst>
                                      </p:cBhvr>
                                      <p:to>
                                        <p:strVal val="visible"/>
                                      </p:to>
                                    </p:set>
                                    <p:animEffect transition="in" filter="fade">
                                      <p:cBhvr>
                                        <p:cTn id="92" dur="1000"/>
                                        <p:tgtEl>
                                          <p:spTgt spid="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323528" y="1484784"/>
            <a:ext cx="3024336" cy="2614256"/>
            <a:chOff x="323528" y="1484784"/>
            <a:chExt cx="3024336" cy="2614256"/>
          </a:xfrm>
        </p:grpSpPr>
        <p:pic>
          <p:nvPicPr>
            <p:cNvPr id="4" name="Picture 3" descr="nounphrases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988840"/>
              <a:ext cx="3024336" cy="2110200"/>
            </a:xfrm>
            <a:prstGeom prst="rect">
              <a:avLst/>
            </a:prstGeom>
          </p:spPr>
        </p:pic>
        <p:sp>
          <p:nvSpPr>
            <p:cNvPr id="5" name="TextBox 4"/>
            <p:cNvSpPr txBox="1"/>
            <p:nvPr/>
          </p:nvSpPr>
          <p:spPr>
            <a:xfrm>
              <a:off x="395536" y="1484784"/>
              <a:ext cx="2882069" cy="461665"/>
            </a:xfrm>
            <a:prstGeom prst="rect">
              <a:avLst/>
            </a:prstGeom>
            <a:noFill/>
          </p:spPr>
          <p:txBody>
            <a:bodyPr wrap="none" rtlCol="0">
              <a:spAutoFit/>
            </a:bodyPr>
            <a:lstStyle/>
            <a:p>
              <a:r>
                <a:rPr lang="en-US" sz="2400" dirty="0"/>
                <a:t>10 noun phrase types</a:t>
              </a:r>
            </a:p>
          </p:txBody>
        </p:sp>
      </p:grpSp>
      <p:grpSp>
        <p:nvGrpSpPr>
          <p:cNvPr id="10" name="Group 10"/>
          <p:cNvGrpSpPr/>
          <p:nvPr/>
        </p:nvGrpSpPr>
        <p:grpSpPr>
          <a:xfrm>
            <a:off x="3347864" y="1556792"/>
            <a:ext cx="3038061" cy="4509120"/>
            <a:chOff x="3347864" y="1556792"/>
            <a:chExt cx="3038061" cy="4509120"/>
          </a:xfrm>
        </p:grpSpPr>
        <p:sp>
          <p:nvSpPr>
            <p:cNvPr id="6" name="TextBox 5"/>
            <p:cNvSpPr txBox="1"/>
            <p:nvPr/>
          </p:nvSpPr>
          <p:spPr>
            <a:xfrm>
              <a:off x="3347864" y="1556792"/>
              <a:ext cx="3038061" cy="461665"/>
            </a:xfrm>
            <a:prstGeom prst="rect">
              <a:avLst/>
            </a:prstGeom>
            <a:noFill/>
          </p:spPr>
          <p:txBody>
            <a:bodyPr wrap="none" rtlCol="0">
              <a:spAutoFit/>
            </a:bodyPr>
            <a:lstStyle/>
            <a:p>
              <a:r>
                <a:rPr lang="en-US" sz="2400" dirty="0"/>
                <a:t>100 noun phrase types</a:t>
              </a:r>
            </a:p>
          </p:txBody>
        </p:sp>
        <p:pic>
          <p:nvPicPr>
            <p:cNvPr id="7" name="Picture 6" descr="nounphrases1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2204864"/>
              <a:ext cx="2466391" cy="3861048"/>
            </a:xfrm>
            <a:prstGeom prst="rect">
              <a:avLst/>
            </a:prstGeom>
          </p:spPr>
        </p:pic>
      </p:grpSp>
      <p:grpSp>
        <p:nvGrpSpPr>
          <p:cNvPr id="11" name="Group 11"/>
          <p:cNvGrpSpPr/>
          <p:nvPr/>
        </p:nvGrpSpPr>
        <p:grpSpPr>
          <a:xfrm>
            <a:off x="3455797" y="1484784"/>
            <a:ext cx="3634964" cy="5248019"/>
            <a:chOff x="3455797" y="1484784"/>
            <a:chExt cx="3634964" cy="5248019"/>
          </a:xfrm>
        </p:grpSpPr>
        <p:pic>
          <p:nvPicPr>
            <p:cNvPr id="8" name="Picture 7" descr="nounphrases100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1484784"/>
              <a:ext cx="502537" cy="5248019"/>
            </a:xfrm>
            <a:prstGeom prst="rect">
              <a:avLst/>
            </a:prstGeom>
          </p:spPr>
        </p:pic>
        <p:sp>
          <p:nvSpPr>
            <p:cNvPr id="9" name="TextBox 8"/>
            <p:cNvSpPr txBox="1"/>
            <p:nvPr/>
          </p:nvSpPr>
          <p:spPr>
            <a:xfrm>
              <a:off x="3455797" y="6251624"/>
              <a:ext cx="3194054" cy="461665"/>
            </a:xfrm>
            <a:prstGeom prst="rect">
              <a:avLst/>
            </a:prstGeom>
            <a:noFill/>
          </p:spPr>
          <p:txBody>
            <a:bodyPr wrap="none" rtlCol="0">
              <a:spAutoFit/>
            </a:bodyPr>
            <a:lstStyle/>
            <a:p>
              <a:r>
                <a:rPr lang="en-US" sz="2400" dirty="0"/>
                <a:t>1000 noun phrase types</a:t>
              </a:r>
            </a:p>
          </p:txBody>
        </p:sp>
      </p:grpSp>
      <p:grpSp>
        <p:nvGrpSpPr>
          <p:cNvPr id="12" name="Group 14"/>
          <p:cNvGrpSpPr/>
          <p:nvPr/>
        </p:nvGrpSpPr>
        <p:grpSpPr>
          <a:xfrm>
            <a:off x="7956376" y="0"/>
            <a:ext cx="965720" cy="6858000"/>
            <a:chOff x="7956376" y="0"/>
            <a:chExt cx="965720" cy="6858000"/>
          </a:xfrm>
        </p:grpSpPr>
        <p:pic>
          <p:nvPicPr>
            <p:cNvPr id="13" name="Picture 12" descr="nounphras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6376" y="0"/>
              <a:ext cx="415636" cy="6858000"/>
            </a:xfrm>
            <a:prstGeom prst="rect">
              <a:avLst/>
            </a:prstGeom>
          </p:spPr>
        </p:pic>
        <p:sp>
          <p:nvSpPr>
            <p:cNvPr id="14" name="TextBox 13"/>
            <p:cNvSpPr txBox="1"/>
            <p:nvPr/>
          </p:nvSpPr>
          <p:spPr>
            <a:xfrm rot="5400000">
              <a:off x="7248276" y="3247624"/>
              <a:ext cx="2885976" cy="461665"/>
            </a:xfrm>
            <a:prstGeom prst="rect">
              <a:avLst/>
            </a:prstGeom>
            <a:noFill/>
          </p:spPr>
          <p:txBody>
            <a:bodyPr wrap="none" rtlCol="0">
              <a:spAutoFit/>
            </a:bodyPr>
            <a:lstStyle/>
            <a:p>
              <a:r>
                <a:rPr lang="en-US" sz="2400" dirty="0"/>
                <a:t>6K noun phrase types</a:t>
              </a:r>
            </a:p>
          </p:txBody>
        </p:sp>
      </p:grpSp>
      <p:sp>
        <p:nvSpPr>
          <p:cNvPr id="15" name="TextBox 14"/>
          <p:cNvSpPr txBox="1"/>
          <p:nvPr/>
        </p:nvSpPr>
        <p:spPr>
          <a:xfrm>
            <a:off x="1140528" y="142705"/>
            <a:ext cx="392656" cy="584776"/>
          </a:xfrm>
          <a:prstGeom prst="rect">
            <a:avLst/>
          </a:prstGeom>
          <a:noFill/>
        </p:spPr>
        <p:txBody>
          <a:bodyPr wrap="none" rtlCol="0">
            <a:spAutoFit/>
          </a:bodyPr>
          <a:lstStyle/>
          <a:p>
            <a:r>
              <a:rPr lang="en-US" sz="3200" dirty="0"/>
              <a:t>$</a:t>
            </a:r>
          </a:p>
        </p:txBody>
      </p:sp>
      <p:sp>
        <p:nvSpPr>
          <p:cNvPr id="16" name="TextBox 15"/>
          <p:cNvSpPr txBox="1"/>
          <p:nvPr/>
        </p:nvSpPr>
        <p:spPr>
          <a:xfrm>
            <a:off x="1684024" y="142705"/>
            <a:ext cx="600645" cy="584776"/>
          </a:xfrm>
          <a:prstGeom prst="rect">
            <a:avLst/>
          </a:prstGeom>
          <a:noFill/>
        </p:spPr>
        <p:txBody>
          <a:bodyPr wrap="none" rtlCol="0">
            <a:spAutoFit/>
          </a:bodyPr>
          <a:lstStyle/>
          <a:p>
            <a:r>
              <a:rPr lang="en-US" sz="3200" dirty="0"/>
              <a:t>20</a:t>
            </a:r>
          </a:p>
        </p:txBody>
      </p:sp>
      <p:sp>
        <p:nvSpPr>
          <p:cNvPr id="17" name="TextBox 16"/>
          <p:cNvSpPr txBox="1"/>
          <p:nvPr/>
        </p:nvSpPr>
        <p:spPr>
          <a:xfrm>
            <a:off x="2380205" y="142705"/>
            <a:ext cx="1187545" cy="584776"/>
          </a:xfrm>
          <a:prstGeom prst="rect">
            <a:avLst/>
          </a:prstGeom>
          <a:noFill/>
        </p:spPr>
        <p:txBody>
          <a:bodyPr wrap="none" rtlCol="0">
            <a:spAutoFit/>
          </a:bodyPr>
          <a:lstStyle/>
          <a:p>
            <a:r>
              <a:rPr lang="en-US" sz="3200" dirty="0"/>
              <a:t>happy</a:t>
            </a:r>
          </a:p>
        </p:txBody>
      </p:sp>
      <p:sp>
        <p:nvSpPr>
          <p:cNvPr id="18" name="TextBox 17"/>
          <p:cNvSpPr txBox="1"/>
          <p:nvPr/>
        </p:nvSpPr>
        <p:spPr>
          <a:xfrm>
            <a:off x="3818176" y="142705"/>
            <a:ext cx="1007407" cy="584776"/>
          </a:xfrm>
          <a:prstGeom prst="rect">
            <a:avLst/>
          </a:prstGeom>
          <a:noFill/>
        </p:spPr>
        <p:txBody>
          <a:bodyPr wrap="none" rtlCol="0">
            <a:spAutoFit/>
          </a:bodyPr>
          <a:lstStyle/>
          <a:p>
            <a:r>
              <a:rPr lang="en-US" sz="3200" dirty="0"/>
              <a:t>meal</a:t>
            </a:r>
          </a:p>
        </p:txBody>
      </p:sp>
      <p:grpSp>
        <p:nvGrpSpPr>
          <p:cNvPr id="29" name="Group 28"/>
          <p:cNvGrpSpPr/>
          <p:nvPr/>
        </p:nvGrpSpPr>
        <p:grpSpPr>
          <a:xfrm>
            <a:off x="1140528" y="727481"/>
            <a:ext cx="3538580" cy="584776"/>
            <a:chOff x="1140528" y="727481"/>
            <a:chExt cx="3538580" cy="584776"/>
          </a:xfrm>
        </p:grpSpPr>
        <p:sp>
          <p:nvSpPr>
            <p:cNvPr id="25" name="TextBox 24"/>
            <p:cNvSpPr txBox="1"/>
            <p:nvPr/>
          </p:nvSpPr>
          <p:spPr>
            <a:xfrm>
              <a:off x="1140528" y="727481"/>
              <a:ext cx="392656" cy="584776"/>
            </a:xfrm>
            <a:prstGeom prst="rect">
              <a:avLst/>
            </a:prstGeom>
            <a:noFill/>
          </p:spPr>
          <p:txBody>
            <a:bodyPr wrap="none" rtlCol="0">
              <a:spAutoFit/>
            </a:bodyPr>
            <a:lstStyle/>
            <a:p>
              <a:r>
                <a:rPr lang="en-US" sz="3200" dirty="0"/>
                <a:t>$</a:t>
              </a:r>
            </a:p>
          </p:txBody>
        </p:sp>
        <p:sp>
          <p:nvSpPr>
            <p:cNvPr id="26" name="TextBox 25"/>
            <p:cNvSpPr txBox="1"/>
            <p:nvPr/>
          </p:nvSpPr>
          <p:spPr>
            <a:xfrm>
              <a:off x="1656372" y="727481"/>
              <a:ext cx="655949" cy="584776"/>
            </a:xfrm>
            <a:prstGeom prst="rect">
              <a:avLst/>
            </a:prstGeom>
            <a:noFill/>
          </p:spPr>
          <p:txBody>
            <a:bodyPr wrap="none" rtlCol="0">
              <a:spAutoFit/>
            </a:bodyPr>
            <a:lstStyle/>
            <a:p>
              <a:r>
                <a:rPr lang="en-US" sz="3200" dirty="0"/>
                <a:t>CD</a:t>
              </a:r>
            </a:p>
          </p:txBody>
        </p:sp>
        <p:sp>
          <p:nvSpPr>
            <p:cNvPr id="27" name="TextBox 26"/>
            <p:cNvSpPr txBox="1"/>
            <p:nvPr/>
          </p:nvSpPr>
          <p:spPr>
            <a:xfrm>
              <a:off x="2814418" y="727481"/>
              <a:ext cx="446356" cy="584776"/>
            </a:xfrm>
            <a:prstGeom prst="rect">
              <a:avLst/>
            </a:prstGeom>
            <a:noFill/>
          </p:spPr>
          <p:txBody>
            <a:bodyPr wrap="none" rtlCol="0">
              <a:spAutoFit/>
            </a:bodyPr>
            <a:lstStyle/>
            <a:p>
              <a:r>
                <a:rPr lang="en-US" sz="3200" dirty="0"/>
                <a:t>JJ</a:t>
              </a:r>
            </a:p>
          </p:txBody>
        </p:sp>
        <p:sp>
          <p:nvSpPr>
            <p:cNvPr id="28" name="TextBox 27"/>
            <p:cNvSpPr txBox="1"/>
            <p:nvPr/>
          </p:nvSpPr>
          <p:spPr>
            <a:xfrm>
              <a:off x="3964650" y="727481"/>
              <a:ext cx="714458" cy="584776"/>
            </a:xfrm>
            <a:prstGeom prst="rect">
              <a:avLst/>
            </a:prstGeom>
            <a:noFill/>
          </p:spPr>
          <p:txBody>
            <a:bodyPr wrap="none" rtlCol="0">
              <a:spAutoFit/>
            </a:bodyPr>
            <a:lstStyle/>
            <a:p>
              <a:r>
                <a:rPr lang="en-US" sz="3200" dirty="0"/>
                <a:t>NN</a:t>
              </a:r>
            </a:p>
          </p:txBody>
        </p:sp>
      </p:grpSp>
      <p:sp>
        <p:nvSpPr>
          <p:cNvPr id="2" name="TextBox 1"/>
          <p:cNvSpPr txBox="1"/>
          <p:nvPr/>
        </p:nvSpPr>
        <p:spPr>
          <a:xfrm>
            <a:off x="395536" y="4869160"/>
            <a:ext cx="2376263" cy="1200329"/>
          </a:xfrm>
          <a:prstGeom prst="rect">
            <a:avLst/>
          </a:prstGeom>
          <a:noFill/>
        </p:spPr>
        <p:txBody>
          <a:bodyPr wrap="square" rtlCol="0">
            <a:spAutoFit/>
          </a:bodyPr>
          <a:lstStyle/>
          <a:p>
            <a:r>
              <a:rPr lang="en-US" sz="3600" dirty="0"/>
              <a:t>Language is complex</a:t>
            </a:r>
          </a:p>
        </p:txBody>
      </p:sp>
      <p:sp>
        <p:nvSpPr>
          <p:cNvPr id="19" name="TextBox 18"/>
          <p:cNvSpPr txBox="1"/>
          <p:nvPr/>
        </p:nvSpPr>
        <p:spPr>
          <a:xfrm>
            <a:off x="5004048" y="836712"/>
            <a:ext cx="2500805" cy="461665"/>
          </a:xfrm>
          <a:prstGeom prst="rect">
            <a:avLst/>
          </a:prstGeom>
          <a:noFill/>
        </p:spPr>
        <p:txBody>
          <a:bodyPr wrap="none" rtlCol="0">
            <a:spAutoFit/>
          </a:bodyPr>
          <a:lstStyle/>
          <a:p>
            <a:r>
              <a:rPr lang="en-US" dirty="0"/>
              <a:t>a noun phrase type</a:t>
            </a:r>
          </a:p>
        </p:txBody>
      </p:sp>
    </p:spTree>
    <p:extLst>
      <p:ext uri="{BB962C8B-B14F-4D97-AF65-F5344CB8AC3E}">
        <p14:creationId xmlns:p14="http://schemas.microsoft.com/office/powerpoint/2010/main" val="9136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98D8E1-DAFC-6B4C-BA39-E866ED6460A8}" type="datetime1">
              <a:rPr lang="en-US"/>
              <a:pPr/>
              <a:t>9/4/18</a:t>
            </a:fld>
            <a:endParaRPr lang="en-US"/>
          </a:p>
        </p:txBody>
      </p:sp>
      <p:sp>
        <p:nvSpPr>
          <p:cNvPr id="5" name="Slide Number Placeholder 5"/>
          <p:cNvSpPr>
            <a:spLocks noGrp="1"/>
          </p:cNvSpPr>
          <p:nvPr>
            <p:ph type="sldNum" sz="quarter" idx="12"/>
          </p:nvPr>
        </p:nvSpPr>
        <p:spPr/>
        <p:txBody>
          <a:bodyPr/>
          <a:lstStyle/>
          <a:p>
            <a:fld id="{7012920E-1EE0-7742-91D5-A070B11C602D}" type="slidenum">
              <a:rPr lang="en-US"/>
              <a:pPr/>
              <a:t>5</a:t>
            </a:fld>
            <a:endParaRPr lang="en-US"/>
          </a:p>
        </p:txBody>
      </p:sp>
      <p:sp>
        <p:nvSpPr>
          <p:cNvPr id="23554" name="Rectangle 2"/>
          <p:cNvSpPr>
            <a:spLocks noGrp="1" noChangeArrowheads="1"/>
          </p:cNvSpPr>
          <p:nvPr>
            <p:ph type="title"/>
          </p:nvPr>
        </p:nvSpPr>
        <p:spPr/>
        <p:txBody>
          <a:bodyPr/>
          <a:lstStyle/>
          <a:p>
            <a:r>
              <a:rPr lang="en-US" dirty="0"/>
              <a:t>Language is ambiguous</a:t>
            </a:r>
          </a:p>
        </p:txBody>
      </p:sp>
      <p:sp>
        <p:nvSpPr>
          <p:cNvPr id="23555" name="Rectangle 3"/>
          <p:cNvSpPr>
            <a:spLocks noGrp="1" noChangeArrowheads="1"/>
          </p:cNvSpPr>
          <p:nvPr>
            <p:ph type="body" idx="1"/>
          </p:nvPr>
        </p:nvSpPr>
        <p:spPr/>
        <p:txBody>
          <a:bodyPr/>
          <a:lstStyle/>
          <a:p>
            <a:pPr>
              <a:lnSpc>
                <a:spcPct val="90000"/>
              </a:lnSpc>
            </a:pPr>
            <a:r>
              <a:rPr lang="en-US" sz="2800" dirty="0"/>
              <a:t>Lung cancer in women mushrooms</a:t>
            </a:r>
          </a:p>
          <a:p>
            <a:pPr lvl="1">
              <a:lnSpc>
                <a:spcPct val="90000"/>
              </a:lnSpc>
            </a:pPr>
            <a:r>
              <a:rPr lang="en-US" sz="2000" dirty="0"/>
              <a:t>Mushrooms is noun or a verb?</a:t>
            </a:r>
          </a:p>
          <a:p>
            <a:pPr>
              <a:lnSpc>
                <a:spcPct val="90000"/>
              </a:lnSpc>
            </a:pPr>
            <a:r>
              <a:rPr lang="en-US" sz="2800" dirty="0"/>
              <a:t>Ban on nude dancing on governor's desk</a:t>
            </a:r>
          </a:p>
          <a:p>
            <a:pPr lvl="1">
              <a:lnSpc>
                <a:spcPct val="90000"/>
              </a:lnSpc>
            </a:pPr>
            <a:r>
              <a:rPr lang="en-US" sz="2400" dirty="0"/>
              <a:t>Similar to “if-then-else” ambiguity</a:t>
            </a:r>
          </a:p>
          <a:p>
            <a:r>
              <a:rPr lang="en-US" sz="2800" dirty="0"/>
              <a:t>Island Monks Fly in Satellite to Watch Pope Funeral </a:t>
            </a:r>
          </a:p>
          <a:p>
            <a:pPr lvl="1"/>
            <a:r>
              <a:rPr lang="en-US" sz="2400" dirty="0"/>
              <a:t>“</a:t>
            </a:r>
            <a:r>
              <a:rPr lang="en-US" sz="2400" dirty="0">
                <a:solidFill>
                  <a:schemeClr val="accent2"/>
                </a:solidFill>
              </a:rPr>
              <a:t>fly in</a:t>
            </a:r>
            <a:r>
              <a:rPr lang="en-US" sz="2400" dirty="0"/>
              <a:t>” vs. “</a:t>
            </a:r>
            <a:r>
              <a:rPr lang="en-US" sz="2400" dirty="0">
                <a:solidFill>
                  <a:schemeClr val="accent2"/>
                </a:solidFill>
              </a:rPr>
              <a:t>fly [</a:t>
            </a:r>
            <a:r>
              <a:rPr lang="en-US" sz="2400" baseline="-25000" dirty="0">
                <a:solidFill>
                  <a:schemeClr val="accent2"/>
                </a:solidFill>
              </a:rPr>
              <a:t>OBJ</a:t>
            </a:r>
            <a:r>
              <a:rPr lang="en-US" sz="2400" dirty="0">
                <a:solidFill>
                  <a:schemeClr val="accent2"/>
                </a:solidFill>
              </a:rPr>
              <a:t> in Satellite]</a:t>
            </a:r>
            <a:r>
              <a:rPr lang="en-US" sz="2400" dirty="0"/>
              <a:t>” hidden segmentation</a:t>
            </a:r>
          </a:p>
          <a:p>
            <a:pPr>
              <a:lnSpc>
                <a:spcPct val="90000"/>
              </a:lnSpc>
            </a:pPr>
            <a:r>
              <a:rPr lang="en-US" sz="2800" dirty="0"/>
              <a:t>British Left Waffles on Falkland Islands</a:t>
            </a:r>
          </a:p>
          <a:p>
            <a:pPr lvl="1">
              <a:lnSpc>
                <a:spcPct val="90000"/>
              </a:lnSpc>
            </a:pPr>
            <a:r>
              <a:rPr lang="en-US" sz="2000" dirty="0"/>
              <a:t>Is it </a:t>
            </a:r>
            <a:r>
              <a:rPr lang="en-US" sz="2000" dirty="0">
                <a:solidFill>
                  <a:schemeClr val="accent2"/>
                </a:solidFill>
              </a:rPr>
              <a:t>British/</a:t>
            </a:r>
            <a:r>
              <a:rPr lang="en-US" sz="2000" dirty="0"/>
              <a:t>Noun </a:t>
            </a:r>
            <a:r>
              <a:rPr lang="en-US" sz="2000" dirty="0">
                <a:solidFill>
                  <a:schemeClr val="accent2"/>
                </a:solidFill>
              </a:rPr>
              <a:t>Left/</a:t>
            </a:r>
            <a:r>
              <a:rPr lang="en-US" sz="2000" dirty="0">
                <a:solidFill>
                  <a:srgbClr val="000000"/>
                </a:solidFill>
              </a:rPr>
              <a:t>Verb </a:t>
            </a:r>
            <a:r>
              <a:rPr lang="en-US" sz="2000" dirty="0"/>
              <a:t>or </a:t>
            </a:r>
            <a:r>
              <a:rPr lang="en-US" sz="2000" dirty="0">
                <a:solidFill>
                  <a:schemeClr val="accent2"/>
                </a:solidFill>
              </a:rPr>
              <a:t>British Left/</a:t>
            </a:r>
            <a:r>
              <a:rPr lang="en-US" sz="2000" dirty="0">
                <a:solidFill>
                  <a:srgbClr val="000000"/>
                </a:solidFill>
              </a:rPr>
              <a:t>NP </a:t>
            </a:r>
            <a:r>
              <a:rPr lang="en-US" sz="2000" dirty="0">
                <a:solidFill>
                  <a:schemeClr val="accent2"/>
                </a:solidFill>
              </a:rPr>
              <a:t>Waffles/</a:t>
            </a:r>
            <a:r>
              <a:rPr lang="en-US" sz="2000" dirty="0">
                <a:solidFill>
                  <a:srgbClr val="000000"/>
                </a:solidFill>
              </a:rPr>
              <a:t>Verb</a:t>
            </a:r>
            <a:r>
              <a:rPr lang="en-US" sz="2000" dirty="0"/>
              <a: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is Parsed</a:t>
            </a:r>
          </a:p>
        </p:txBody>
      </p:sp>
      <p:sp>
        <p:nvSpPr>
          <p:cNvPr id="3" name="Content Placeholder 2"/>
          <p:cNvSpPr>
            <a:spLocks noGrp="1"/>
          </p:cNvSpPr>
          <p:nvPr>
            <p:ph idx="1"/>
          </p:nvPr>
        </p:nvSpPr>
        <p:spPr/>
        <p:txBody>
          <a:bodyPr/>
          <a:lstStyle/>
          <a:p>
            <a:r>
              <a:rPr lang="en-US" dirty="0"/>
              <a:t>Google's Computer Might Betters Translation Tool</a:t>
            </a:r>
          </a:p>
          <a:p>
            <a:pPr lvl="1"/>
            <a:r>
              <a:rPr lang="en-US" dirty="0"/>
              <a:t>New York Times March 8, 2010</a:t>
            </a:r>
          </a:p>
          <a:p>
            <a:r>
              <a:rPr lang="en-US" dirty="0"/>
              <a:t>Number of Lothian patients made ill by drinking rockets</a:t>
            </a:r>
          </a:p>
          <a:p>
            <a:pPr lvl="1"/>
            <a:r>
              <a:rPr lang="en-US" dirty="0"/>
              <a:t>Edinburgh Evening News, March 4, 2010</a:t>
            </a:r>
          </a:p>
          <a:p>
            <a:r>
              <a:rPr lang="en-US" dirty="0"/>
              <a:t>Violinist linked to JAL crash blossoms</a:t>
            </a:r>
          </a:p>
          <a:p>
            <a:pPr lvl="1"/>
            <a:r>
              <a:rPr lang="en-US" i="1" dirty="0"/>
              <a:t>http://</a:t>
            </a:r>
            <a:r>
              <a:rPr lang="en-US" i="1" dirty="0" err="1"/>
              <a:t>languagelog.ldc.upenn.edu/nll/?p</a:t>
            </a:r>
            <a:r>
              <a:rPr lang="en-US" i="1" dirty="0"/>
              <a:t>=1693</a:t>
            </a:r>
          </a:p>
          <a:p>
            <a:pPr lvl="1"/>
            <a:endParaRPr lang="en-US" dirty="0"/>
          </a:p>
        </p:txBody>
      </p:sp>
      <p:sp>
        <p:nvSpPr>
          <p:cNvPr id="4" name="Date Placeholder 3"/>
          <p:cNvSpPr>
            <a:spLocks noGrp="1"/>
          </p:cNvSpPr>
          <p:nvPr>
            <p:ph type="dt" sz="half" idx="10"/>
          </p:nvPr>
        </p:nvSpPr>
        <p:spPr/>
        <p:txBody>
          <a:bodyPr/>
          <a:lstStyle/>
          <a:p>
            <a:fld id="{823C2DDD-1D57-4740-AA8D-9D26301EFBF1}" type="datetime1">
              <a:rPr lang="en-US" smtClean="0"/>
              <a:pPr/>
              <a:t>9/4/18</a:t>
            </a:fld>
            <a:endParaRPr lang="en-US"/>
          </a:p>
        </p:txBody>
      </p:sp>
      <p:sp>
        <p:nvSpPr>
          <p:cNvPr id="5" name="Slide Number Placeholder 4"/>
          <p:cNvSpPr>
            <a:spLocks noGrp="1"/>
          </p:cNvSpPr>
          <p:nvPr>
            <p:ph type="sldNum" sz="quarter" idx="12"/>
          </p:nvPr>
        </p:nvSpPr>
        <p:spPr/>
        <p:txBody>
          <a:bodyPr/>
          <a:lstStyle/>
          <a:p>
            <a:fld id="{440EE75F-3115-104D-88D8-7BBA1797911E}" type="slidenum">
              <a:rPr lang="en-US" smtClean="0"/>
              <a:pPr/>
              <a:t>6</a:t>
            </a:fld>
            <a:endParaRPr lang="en-US"/>
          </a:p>
        </p:txBody>
      </p:sp>
      <p:sp>
        <p:nvSpPr>
          <p:cNvPr id="6" name="TextBox 5"/>
          <p:cNvSpPr txBox="1"/>
          <p:nvPr/>
        </p:nvSpPr>
        <p:spPr>
          <a:xfrm>
            <a:off x="4427984" y="188640"/>
            <a:ext cx="4278785" cy="461665"/>
          </a:xfrm>
          <a:prstGeom prst="rect">
            <a:avLst/>
          </a:prstGeom>
          <a:noFill/>
        </p:spPr>
        <p:txBody>
          <a:bodyPr wrap="none" rtlCol="0">
            <a:spAutoFit/>
          </a:bodyPr>
          <a:lstStyle/>
          <a:p>
            <a:r>
              <a:rPr lang="en-US" dirty="0"/>
              <a:t>for  more see </a:t>
            </a:r>
            <a:r>
              <a:rPr lang="en-US" dirty="0" err="1">
                <a:hlinkClick r:id="rId2"/>
              </a:rPr>
              <a:t>crashblossoms.com</a:t>
            </a:r>
            <a:endParaRPr lang="en-US" dirty="0"/>
          </a:p>
        </p:txBody>
      </p:sp>
    </p:spTree>
    <p:extLst>
      <p:ext uri="{BB962C8B-B14F-4D97-AF65-F5344CB8AC3E}">
        <p14:creationId xmlns:p14="http://schemas.microsoft.com/office/powerpoint/2010/main" val="236594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a:spcBef>
                <a:spcPts val="0"/>
              </a:spcBef>
              <a:buNone/>
            </a:pPr>
            <a:r>
              <a:rPr lang="en-GB"/>
              <a:t>Different levels of language</a:t>
            </a:r>
          </a:p>
        </p:txBody>
      </p:sp>
      <p:sp>
        <p:nvSpPr>
          <p:cNvPr id="57" name="Shape 57"/>
          <p:cNvSpPr txBox="1">
            <a:spLocks noGrp="1"/>
          </p:cNvSpPr>
          <p:nvPr>
            <p:ph type="body" idx="1"/>
          </p:nvPr>
        </p:nvSpPr>
        <p:spPr>
          <a:xfrm>
            <a:off x="457200" y="1600201"/>
            <a:ext cx="8229600" cy="3231624"/>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Phonetics: acoustic and perceptual elements</a:t>
            </a:r>
          </a:p>
          <a:p>
            <a:pPr marL="457200" lvl="0" indent="-381000" rtl="0">
              <a:spcBef>
                <a:spcPts val="0"/>
              </a:spcBef>
              <a:buClr>
                <a:schemeClr val="dk1"/>
              </a:buClr>
              <a:buSzPct val="100000"/>
              <a:buFont typeface="Arial"/>
              <a:buChar char="●"/>
            </a:pPr>
            <a:r>
              <a:rPr lang="en-GB" sz="2800" dirty="0"/>
              <a:t>Phonology: basic sounds (phonemes) and rules for combination</a:t>
            </a:r>
          </a:p>
          <a:p>
            <a:pPr marL="914400" lvl="1" indent="-342900" rtl="0">
              <a:spcBef>
                <a:spcPts val="0"/>
              </a:spcBef>
              <a:buClr>
                <a:schemeClr val="dk1"/>
              </a:buClr>
              <a:buSzPct val="100000"/>
              <a:buFont typeface="Arial"/>
              <a:buChar char="○"/>
            </a:pPr>
            <a:r>
              <a:rPr lang="en-GB" sz="2000" dirty="0"/>
              <a:t>e.g. vowel harmony. </a:t>
            </a:r>
            <a:r>
              <a:rPr lang="en-GB" sz="2000" dirty="0" err="1"/>
              <a:t>Anupu</a:t>
            </a:r>
            <a:r>
              <a:rPr lang="en-GB" sz="2000" dirty="0"/>
              <a:t> is pronunciation of Anoop in Classic Period Mayan</a:t>
            </a:r>
          </a:p>
          <a:p>
            <a:pPr marL="457200" lvl="0" indent="-381000" rtl="0">
              <a:spcBef>
                <a:spcPts val="0"/>
              </a:spcBef>
              <a:buClr>
                <a:schemeClr val="dk1"/>
              </a:buClr>
              <a:buSzPct val="100000"/>
              <a:buFont typeface="Arial"/>
              <a:buChar char="●"/>
            </a:pPr>
            <a:r>
              <a:rPr lang="en-GB" sz="2800" dirty="0"/>
              <a:t>Morphology: how morphemes combine to form words, relationship of phonemes to meaning</a:t>
            </a:r>
          </a:p>
          <a:p>
            <a:pPr marL="914400" lvl="1" indent="-342900" rtl="0">
              <a:spcBef>
                <a:spcPts val="0"/>
              </a:spcBef>
              <a:buClr>
                <a:schemeClr val="dk1"/>
              </a:buClr>
              <a:buSzPct val="100000"/>
              <a:buFont typeface="Arial"/>
              <a:buChar char="○"/>
            </a:pPr>
            <a:r>
              <a:rPr lang="en-GB" sz="2000" dirty="0"/>
              <a:t>e.g. delight-</a:t>
            </a:r>
            <a:r>
              <a:rPr lang="en-GB" sz="2000" dirty="0" err="1"/>
              <a:t>ed</a:t>
            </a:r>
            <a:r>
              <a:rPr lang="en-GB" sz="2000" dirty="0"/>
              <a:t> vs. de-light-</a:t>
            </a:r>
            <a:r>
              <a:rPr lang="en-GB" sz="2000" dirty="0" err="1"/>
              <a:t>ed</a:t>
            </a:r>
            <a:endParaRPr lang="en-GB" sz="2000" dirty="0"/>
          </a:p>
        </p:txBody>
      </p:sp>
      <p:pic>
        <p:nvPicPr>
          <p:cNvPr id="58" name="Shape 58"/>
          <p:cNvPicPr preferRelativeResize="0"/>
          <p:nvPr/>
        </p:nvPicPr>
        <p:blipFill>
          <a:blip r:embed="rId3">
            <a:alphaModFix/>
          </a:blip>
          <a:stretch>
            <a:fillRect/>
          </a:stretch>
        </p:blipFill>
        <p:spPr>
          <a:xfrm>
            <a:off x="8124325" y="2398234"/>
            <a:ext cx="932900" cy="1691665"/>
          </a:xfrm>
          <a:prstGeom prst="rect">
            <a:avLst/>
          </a:prstGeom>
          <a:noFill/>
          <a:ln>
            <a:noFill/>
          </a:ln>
        </p:spPr>
      </p:pic>
    </p:spTree>
    <p:extLst>
      <p:ext uri="{BB962C8B-B14F-4D97-AF65-F5344CB8AC3E}">
        <p14:creationId xmlns:p14="http://schemas.microsoft.com/office/powerpoint/2010/main" val="328633780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rtl="0">
              <a:spcBef>
                <a:spcPts val="0"/>
              </a:spcBef>
              <a:buNone/>
            </a:pPr>
            <a:r>
              <a:rPr lang="en-GB"/>
              <a:t>Different levels of language</a:t>
            </a:r>
          </a:p>
        </p:txBody>
      </p:sp>
      <p:sp>
        <p:nvSpPr>
          <p:cNvPr id="64" name="Shape 64"/>
          <p:cNvSpPr txBox="1">
            <a:spLocks noGrp="1"/>
          </p:cNvSpPr>
          <p:nvPr>
            <p:ph type="body" idx="1"/>
          </p:nvPr>
        </p:nvSpPr>
        <p:spPr>
          <a:xfrm>
            <a:off x="457200" y="1600201"/>
            <a:ext cx="8229600" cy="3539400"/>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Syntax: sentence formation</a:t>
            </a:r>
          </a:p>
          <a:p>
            <a:pPr marL="914400" lvl="1" indent="-342900" rtl="0">
              <a:spcBef>
                <a:spcPts val="0"/>
              </a:spcBef>
              <a:buClr>
                <a:schemeClr val="dk1"/>
              </a:buClr>
              <a:buSzPct val="100000"/>
              <a:buFont typeface="Arial"/>
              <a:buChar char="○"/>
            </a:pPr>
            <a:r>
              <a:rPr lang="en-GB" sz="2000" dirty="0"/>
              <a:t>e.g. The clown who the musician hits watches the ballerina</a:t>
            </a:r>
          </a:p>
          <a:p>
            <a:pPr marL="457200" lvl="0" indent="-381000" rtl="0">
              <a:spcBef>
                <a:spcPts val="0"/>
              </a:spcBef>
              <a:buClr>
                <a:schemeClr val="dk1"/>
              </a:buClr>
              <a:buSzPct val="100000"/>
              <a:buFont typeface="Arial"/>
              <a:buChar char="●"/>
            </a:pPr>
            <a:r>
              <a:rPr lang="en-GB" sz="2800" dirty="0"/>
              <a:t>Semantics: meaning (from syntax to logical formulas)</a:t>
            </a:r>
          </a:p>
          <a:p>
            <a:pPr marL="914400" lvl="1" indent="-342900" rtl="0">
              <a:spcBef>
                <a:spcPts val="0"/>
              </a:spcBef>
              <a:buClr>
                <a:schemeClr val="dk1"/>
              </a:buClr>
              <a:buSzPct val="100000"/>
              <a:buFont typeface="Arial"/>
              <a:buChar char="○"/>
            </a:pPr>
            <a:r>
              <a:rPr lang="en-GB" sz="2000" dirty="0"/>
              <a:t>e.g.  Everyone is not here =&gt; what does this mean? Nobody / Not everyone is here.</a:t>
            </a:r>
          </a:p>
          <a:p>
            <a:pPr marL="457200" lvl="0" indent="-381000" rtl="0">
              <a:spcBef>
                <a:spcPts val="0"/>
              </a:spcBef>
              <a:buClr>
                <a:schemeClr val="dk1"/>
              </a:buClr>
              <a:buSzPct val="100000"/>
              <a:buFont typeface="Arial"/>
              <a:buChar char="●"/>
            </a:pPr>
            <a:r>
              <a:rPr lang="en-GB" sz="2800" dirty="0"/>
              <a:t>Pragmatics: meaning that is not part of compositional meaning,</a:t>
            </a:r>
          </a:p>
          <a:p>
            <a:pPr marL="914400" lvl="1" indent="-342900" rtl="0">
              <a:spcBef>
                <a:spcPts val="0"/>
              </a:spcBef>
              <a:buClr>
                <a:schemeClr val="dk1"/>
              </a:buClr>
              <a:buSzPct val="100000"/>
              <a:buFont typeface="Arial"/>
              <a:buChar char="○"/>
            </a:pPr>
            <a:r>
              <a:rPr lang="en-GB" sz="2000" dirty="0"/>
              <a:t>e.g. This professor dresses even worse than Anoop!</a:t>
            </a:r>
          </a:p>
        </p:txBody>
      </p:sp>
    </p:spTree>
    <p:extLst>
      <p:ext uri="{BB962C8B-B14F-4D97-AF65-F5344CB8AC3E}">
        <p14:creationId xmlns:p14="http://schemas.microsoft.com/office/powerpoint/2010/main" val="162697465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3" name="Shape 73"/>
          <p:cNvSpPr/>
          <p:nvPr/>
        </p:nvSpPr>
        <p:spPr>
          <a:xfrm>
            <a:off x="179512" y="762962"/>
            <a:ext cx="3883199" cy="2954625"/>
          </a:xfrm>
          <a:prstGeom prst="wedgeRoundRectCallout">
            <a:avLst>
              <a:gd name="adj1" fmla="val -19033"/>
              <a:gd name="adj2" fmla="val 67147"/>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t>Imagine an "</a:t>
            </a:r>
            <a:r>
              <a:rPr lang="en-GB" sz="2000" b="1" dirty="0"/>
              <a:t>Imitation Game</a:t>
            </a:r>
            <a:r>
              <a:rPr lang="en-GB" sz="2000" dirty="0"/>
              <a:t>," in which a man and a woman go into separate rooms and guests try to tell them apart by writing a series of questions and reading the typewritten answers sent back. In this game both the man and the woman aim to convince the guests that they are the other.</a:t>
            </a:r>
          </a:p>
        </p:txBody>
      </p:sp>
      <p:sp>
        <p:nvSpPr>
          <p:cNvPr id="74" name="Shape 74"/>
          <p:cNvSpPr/>
          <p:nvPr/>
        </p:nvSpPr>
        <p:spPr>
          <a:xfrm>
            <a:off x="3635896" y="4221088"/>
            <a:ext cx="5028300" cy="2339072"/>
          </a:xfrm>
          <a:prstGeom prst="wedgeRoundRectCallout">
            <a:avLst>
              <a:gd name="adj1" fmla="val -68483"/>
              <a:gd name="adj2" fmla="val -9405"/>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solidFill>
                  <a:schemeClr val="dk1"/>
                </a:solidFill>
              </a:rPr>
              <a:t>We now ask the question, </a:t>
            </a:r>
            <a:r>
              <a:rPr lang="en-GB" sz="2000" b="1" dirty="0">
                <a:solidFill>
                  <a:schemeClr val="dk1"/>
                </a:solidFill>
              </a:rPr>
              <a:t>"What will happen when a machine takes the part of A in this game?"</a:t>
            </a:r>
            <a:r>
              <a:rPr lang="en-GB" sz="2000" dirty="0">
                <a:solidFill>
                  <a:schemeClr val="dk1"/>
                </a:solidFill>
              </a:rPr>
              <a:t> Will the interrogator decide wrongly as often when the game is played like this as he does when the game is played between a man and a woman? These questions replace our original, </a:t>
            </a:r>
            <a:r>
              <a:rPr lang="en-GB" sz="2000" b="1" dirty="0">
                <a:solidFill>
                  <a:schemeClr val="dk1"/>
                </a:solidFill>
              </a:rPr>
              <a:t>"Can machines think?"</a:t>
            </a:r>
          </a:p>
        </p:txBody>
      </p:sp>
      <p:sp>
        <p:nvSpPr>
          <p:cNvPr id="77" name="Shape 77"/>
          <p:cNvSpPr txBox="1"/>
          <p:nvPr/>
        </p:nvSpPr>
        <p:spPr>
          <a:xfrm>
            <a:off x="683568" y="6021288"/>
            <a:ext cx="169168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Alan Turing</a:t>
            </a:r>
          </a:p>
        </p:txBody>
      </p:sp>
      <p:pic>
        <p:nvPicPr>
          <p:cNvPr id="4" name="Picture 3"/>
          <p:cNvPicPr>
            <a:picLocks noChangeAspect="1"/>
          </p:cNvPicPr>
          <p:nvPr/>
        </p:nvPicPr>
        <p:blipFill>
          <a:blip r:embed="rId3"/>
          <a:stretch>
            <a:fillRect/>
          </a:stretch>
        </p:blipFill>
        <p:spPr>
          <a:xfrm>
            <a:off x="827584" y="4365104"/>
            <a:ext cx="1432417" cy="1800200"/>
          </a:xfrm>
          <a:prstGeom prst="rect">
            <a:avLst/>
          </a:prstGeom>
        </p:spPr>
      </p:pic>
      <p:pic>
        <p:nvPicPr>
          <p:cNvPr id="5" name="Picture 4"/>
          <p:cNvPicPr>
            <a:picLocks noChangeAspect="1"/>
          </p:cNvPicPr>
          <p:nvPr/>
        </p:nvPicPr>
        <p:blipFill>
          <a:blip r:embed="rId4"/>
          <a:stretch>
            <a:fillRect/>
          </a:stretch>
        </p:blipFill>
        <p:spPr>
          <a:xfrm>
            <a:off x="4932040" y="476672"/>
            <a:ext cx="2794000" cy="3581400"/>
          </a:xfrm>
          <a:prstGeom prst="rect">
            <a:avLst/>
          </a:prstGeom>
        </p:spPr>
      </p:pic>
    </p:spTree>
    <p:extLst>
      <p:ext uri="{BB962C8B-B14F-4D97-AF65-F5344CB8AC3E}">
        <p14:creationId xmlns:p14="http://schemas.microsoft.com/office/powerpoint/2010/main" val="39003754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614</TotalTime>
  <Words>1752</Words>
  <Application>Microsoft Macintosh PowerPoint</Application>
  <PresentationFormat>On-screen Show (4:3)</PresentationFormat>
  <Paragraphs>206</Paragraphs>
  <Slides>32</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Andalus</vt:lpstr>
      <vt:lpstr>ＭＳ Ｐゴシック</vt:lpstr>
      <vt:lpstr>华文细黑</vt:lpstr>
      <vt:lpstr>Arial</vt:lpstr>
      <vt:lpstr>Courier</vt:lpstr>
      <vt:lpstr>Monaco</vt:lpstr>
      <vt:lpstr>Times</vt:lpstr>
      <vt:lpstr>Wingdings</vt:lpstr>
      <vt:lpstr>Blank Presentation</vt:lpstr>
      <vt:lpstr>Natural Language Processing</vt:lpstr>
      <vt:lpstr>PowerPoint Presentation</vt:lpstr>
      <vt:lpstr>PowerPoint Presentation</vt:lpstr>
      <vt:lpstr>PowerPoint Presentation</vt:lpstr>
      <vt:lpstr>Language is ambiguous</vt:lpstr>
      <vt:lpstr>Language is Parsed</vt:lpstr>
      <vt:lpstr>Different levels of language</vt:lpstr>
      <vt:lpstr>Different levels of language</vt:lpstr>
      <vt:lpstr>PowerPoint Presentation</vt:lpstr>
      <vt:lpstr>Winograd Schema</vt:lpstr>
      <vt:lpstr>PowerPoint Presentation</vt:lpstr>
      <vt:lpstr>IBM Watson plays Jeopardy</vt:lpstr>
      <vt:lpstr>Speech to Speech Translation</vt:lpstr>
      <vt:lpstr>PowerPoint Presentation</vt:lpstr>
      <vt:lpstr>Information Extraction</vt:lpstr>
      <vt:lpstr>Information Extraction</vt:lpstr>
      <vt:lpstr>PowerPoint Presentation</vt:lpstr>
      <vt:lpstr>SQuASH: SFU QA Summarization System Input: 25 news articles, Complex question   Output: 250-word summary</vt:lpstr>
      <vt:lpstr>Headline Generation</vt:lpstr>
      <vt:lpstr>Headline Generation</vt:lpstr>
      <vt:lpstr>Sentence Compression</vt:lpstr>
      <vt:lpstr>Paraphrasing</vt:lpstr>
      <vt:lpstr>Sentiment detection</vt:lpstr>
      <vt:lpstr>Sentiment detection</vt:lpstr>
      <vt:lpstr>Word Segmentation (in Chinese)</vt:lpstr>
      <vt:lpstr>Statistical Machine Translation</vt:lpstr>
      <vt:lpstr>Visualization of Information</vt:lpstr>
      <vt:lpstr>Identifying confusable drug names</vt:lpstr>
      <vt:lpstr>Holy Grail: Understanding Language</vt:lpstr>
      <vt:lpstr>PowerPoint Presentation</vt:lpstr>
      <vt:lpstr>PowerPoint Presentation</vt:lpstr>
      <vt:lpstr>Topics in NLP research</vt:lpstr>
    </vt:vector>
  </TitlesOfParts>
  <Company>Simon Fraser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145</cp:revision>
  <dcterms:created xsi:type="dcterms:W3CDTF">2012-01-09T21:49:19Z</dcterms:created>
  <dcterms:modified xsi:type="dcterms:W3CDTF">2018-09-04T22:39:16Z</dcterms:modified>
</cp:coreProperties>
</file>